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0" r:id="rId4"/>
  </p:sldMasterIdLst>
  <p:notesMasterIdLst>
    <p:notesMasterId r:id="rId76"/>
  </p:notesMasterIdLst>
  <p:handoutMasterIdLst>
    <p:handoutMasterId r:id="rId77"/>
  </p:handoutMasterIdLst>
  <p:sldIdLst>
    <p:sldId id="1052" r:id="rId5"/>
    <p:sldId id="960" r:id="rId6"/>
    <p:sldId id="1020" r:id="rId7"/>
    <p:sldId id="964" r:id="rId8"/>
    <p:sldId id="1027" r:id="rId9"/>
    <p:sldId id="965" r:id="rId10"/>
    <p:sldId id="1026" r:id="rId11"/>
    <p:sldId id="1021" r:id="rId12"/>
    <p:sldId id="966" r:id="rId13"/>
    <p:sldId id="1028" r:id="rId14"/>
    <p:sldId id="967" r:id="rId15"/>
    <p:sldId id="1029" r:id="rId16"/>
    <p:sldId id="968" r:id="rId17"/>
    <p:sldId id="1030" r:id="rId18"/>
    <p:sldId id="1000" r:id="rId19"/>
    <p:sldId id="1031" r:id="rId20"/>
    <p:sldId id="1001" r:id="rId21"/>
    <p:sldId id="1032" r:id="rId22"/>
    <p:sldId id="1002" r:id="rId23"/>
    <p:sldId id="1033" r:id="rId24"/>
    <p:sldId id="972" r:id="rId25"/>
    <p:sldId id="973" r:id="rId26"/>
    <p:sldId id="1003" r:id="rId27"/>
    <p:sldId id="1034" r:id="rId28"/>
    <p:sldId id="1013" r:id="rId29"/>
    <p:sldId id="1035" r:id="rId30"/>
    <p:sldId id="975" r:id="rId31"/>
    <p:sldId id="976" r:id="rId32"/>
    <p:sldId id="1036" r:id="rId33"/>
    <p:sldId id="977" r:id="rId34"/>
    <p:sldId id="1037" r:id="rId35"/>
    <p:sldId id="978" r:id="rId36"/>
    <p:sldId id="1038" r:id="rId37"/>
    <p:sldId id="1022" r:id="rId38"/>
    <p:sldId id="1004" r:id="rId39"/>
    <p:sldId id="1044" r:id="rId40"/>
    <p:sldId id="982" r:id="rId41"/>
    <p:sldId id="983" r:id="rId42"/>
    <p:sldId id="1005" r:id="rId43"/>
    <p:sldId id="1046" r:id="rId44"/>
    <p:sldId id="1006" r:id="rId45"/>
    <p:sldId id="1047" r:id="rId46"/>
    <p:sldId id="987" r:id="rId47"/>
    <p:sldId id="1048" r:id="rId48"/>
    <p:sldId id="988" r:id="rId49"/>
    <p:sldId id="1010" r:id="rId50"/>
    <p:sldId id="1011" r:id="rId51"/>
    <p:sldId id="1049" r:id="rId52"/>
    <p:sldId id="1009" r:id="rId53"/>
    <p:sldId id="1007" r:id="rId54"/>
    <p:sldId id="1050" r:id="rId55"/>
    <p:sldId id="1014" r:id="rId56"/>
    <p:sldId id="1051" r:id="rId57"/>
    <p:sldId id="1023" r:id="rId58"/>
    <p:sldId id="1016" r:id="rId59"/>
    <p:sldId id="1017" r:id="rId60"/>
    <p:sldId id="1040" r:id="rId61"/>
    <p:sldId id="1018" r:id="rId62"/>
    <p:sldId id="1041" r:id="rId63"/>
    <p:sldId id="1053" r:id="rId64"/>
    <p:sldId id="1024" r:id="rId65"/>
    <p:sldId id="992" r:id="rId66"/>
    <p:sldId id="993" r:id="rId67"/>
    <p:sldId id="994" r:id="rId68"/>
    <p:sldId id="1042" r:id="rId69"/>
    <p:sldId id="995" r:id="rId70"/>
    <p:sldId id="1043" r:id="rId71"/>
    <p:sldId id="1025" r:id="rId72"/>
    <p:sldId id="998" r:id="rId73"/>
    <p:sldId id="1039" r:id="rId74"/>
    <p:sldId id="999" r:id="rId75"/>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7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A21820"/>
    <a:srgbClr val="171C2D"/>
    <a:srgbClr val="F5811F"/>
    <a:srgbClr val="045C99"/>
    <a:srgbClr val="EB1C23"/>
    <a:srgbClr val="7F7F7F"/>
    <a:srgbClr val="0C0C0C"/>
    <a:srgbClr val="00B2BA"/>
    <a:srgbClr val="8D9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8"/>
    <p:restoredTop sz="94694"/>
  </p:normalViewPr>
  <p:slideViewPr>
    <p:cSldViewPr snapToGrid="0">
      <p:cViewPr varScale="1">
        <p:scale>
          <a:sx n="81" d="100"/>
          <a:sy n="81" d="100"/>
        </p:scale>
        <p:origin x="307" y="48"/>
      </p:cViewPr>
      <p:guideLst>
        <p:guide orient="horz" pos="2160"/>
        <p:guide pos="3840"/>
        <p:guide orient="horz" pos="17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1" csCatId="colorful" phldr="1"/>
      <dgm:spPr/>
      <dgm:t>
        <a:bodyPr/>
        <a:lstStyle/>
        <a:p>
          <a:endParaRPr lang="en-US"/>
        </a:p>
      </dgm:t>
    </dgm:pt>
    <dgm:pt modelId="{9301A833-8827-4F3A-BED1-F7F953BC4FC4}">
      <dgm:prSet phldrT="[Text]"/>
      <dgm: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5EF49867-5FF9-495E-9588-4CED6274135D}">
      <dgm:prSet phldrT="[Text]"/>
      <dgm: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verilog</a:t>
          </a:r>
        </a:p>
      </dgm:t>
    </dgm:pt>
    <dgm:pt modelId="{2C541915-7BA4-4B8B-8A3E-DD39AD8EC964}" type="parTrans" cxnId="{278C94A3-F6CE-4FB0-AB38-276EE80795C9}">
      <dgm:prSet/>
      <dgm: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C9E7F603-68E9-4CF6-9FAC-109E67743F22}" type="sibTrans" cxnId="{278C94A3-F6CE-4FB0-AB38-276EE80795C9}">
      <dgm:prSet/>
      <dgm:spPr/>
      <dgm:t>
        <a:bodyPr/>
        <a:lstStyle/>
        <a:p>
          <a:endParaRPr lang="en-US"/>
        </a:p>
      </dgm:t>
    </dgm:pt>
    <dgm:pt modelId="{671D6445-8411-44BC-B8CB-ECFBDD2861B7}">
      <dgm:prSet phldrT="[Text]"/>
      <dgm: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vhdl</a:t>
          </a:r>
          <a:endParaRPr lang="en-US" dirty="0">
            <a:solidFill>
              <a:srgbClr val="FFFFFF"/>
            </a:solidFill>
            <a:latin typeface="Arial"/>
            <a:ea typeface="+mn-ea"/>
            <a:cs typeface="+mn-cs"/>
          </a:endParaRPr>
        </a:p>
      </dgm:t>
    </dgm:pt>
    <dgm:pt modelId="{068CED5A-4AFE-4A78-9191-30F31BA86B7E}" type="parTrans" cxnId="{B2D8EE67-95FC-4526-A5D4-4F3A6C104CC9}">
      <dgm:prSet/>
      <dgm: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ln>
        <a:effectLst/>
      </dgm:spPr>
      <dgm:t>
        <a:bodyPr/>
        <a:lstStyle/>
        <a:p>
          <a:endParaRPr lang="en-US" dirty="0"/>
        </a:p>
      </dgm:t>
    </dgm:pt>
    <dgm:pt modelId="{75D45E38-350F-4055-B18F-34C399310DD5}" type="sibTrans" cxnId="{B2D8EE67-95FC-4526-A5D4-4F3A6C104CC9}">
      <dgm:prSet/>
      <dgm:spPr/>
      <dgm:t>
        <a:bodyPr/>
        <a:lstStyle/>
        <a:p>
          <a:endParaRPr lang="en-US"/>
        </a:p>
      </dgm:t>
    </dgm:pt>
    <dgm:pt modelId="{DD349C93-5817-4C20-A814-6EC99E3364D3}">
      <dgm:prSet phldrT="[Text]"/>
      <dgm: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CCA63584-0400-4A03-A45D-FB3A04849D2A}" type="pres">
      <dgm:prSet presAssocID="{2C541915-7BA4-4B8B-8A3E-DD39AD8EC964}" presName="Name19" presStyleLbl="parChTrans1D4" presStyleIdx="0" presStyleCnt="4"/>
      <dgm:spPr/>
    </dgm:pt>
    <dgm:pt modelId="{C8430C8D-4072-42D9-9A0D-4EEEFE1F76E8}" type="pres">
      <dgm:prSet presAssocID="{5EF49867-5FF9-495E-9588-4CED6274135D}" presName="Name21" presStyleCnt="0"/>
      <dgm:spPr/>
    </dgm:pt>
    <dgm:pt modelId="{CA6A8219-FFFD-450A-A89A-2DD0A5E2EDE7}" type="pres">
      <dgm:prSet presAssocID="{5EF49867-5FF9-495E-9588-4CED6274135D}" presName="level2Shape" presStyleLbl="node4" presStyleIdx="0" presStyleCnt="4"/>
      <dgm:spPr/>
    </dgm:pt>
    <dgm:pt modelId="{E32B1319-2F46-418F-B3E0-8AE1540405E4}" type="pres">
      <dgm:prSet presAssocID="{5EF49867-5FF9-495E-9588-4CED6274135D}" presName="hierChild3" presStyleCnt="0"/>
      <dgm:spPr/>
    </dgm:pt>
    <dgm:pt modelId="{BEDFEECD-A03D-4CBC-85AB-698C89FB1F33}" type="pres">
      <dgm:prSet presAssocID="{068CED5A-4AFE-4A78-9191-30F31BA86B7E}" presName="Name19" presStyleLbl="parChTrans1D4" presStyleIdx="1" presStyleCnt="4"/>
      <dgm:spPr/>
    </dgm:pt>
    <dgm:pt modelId="{CB2E6AC3-A971-4C94-8698-68FEB3A2950C}" type="pres">
      <dgm:prSet presAssocID="{671D6445-8411-44BC-B8CB-ECFBDD2861B7}" presName="Name21" presStyleCnt="0"/>
      <dgm:spPr/>
    </dgm:pt>
    <dgm:pt modelId="{50CF9B81-9A75-48FB-88E0-D146CB6ACF6A}" type="pres">
      <dgm:prSet presAssocID="{671D6445-8411-44BC-B8CB-ECFBDD2861B7}" presName="level2Shape" presStyleLbl="node4" presStyleIdx="1" presStyleCnt="4"/>
      <dgm:spPr/>
    </dgm:pt>
    <dgm:pt modelId="{0072D9FC-F068-4B05-9742-5F0C136F712A}" type="pres">
      <dgm:prSet presAssocID="{671D6445-8411-44BC-B8CB-ECFBDD2861B7}" presName="hierChild3" presStyleCnt="0"/>
      <dgm:spPr/>
    </dgm:pt>
    <dgm:pt modelId="{964C3914-0D54-46BC-B954-2F6434BDE1D8}" type="pres">
      <dgm:prSet presAssocID="{076CA4A8-C004-47C8-932A-292B2CEA4D84}" presName="Name19" presStyleLbl="parChTrans1D4" presStyleIdx="2" presStyleCnt="4"/>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2" presStyleCnt="4"/>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3" presStyleCnt="4"/>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3" presStyleCnt="4"/>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3" destOrd="0" parTransId="{22CBD711-6251-41AC-9AE7-6B5A344B1A11}" sibTransId="{B7ADAB85-0943-48E2-AA68-ECC82A40D396}"/>
    <dgm:cxn modelId="{2B011213-4126-4A63-B148-7F2168A902EF}" type="presOf" srcId="{5770CB12-F7E5-42ED-8BA3-96F76456357A}" destId="{DC9CD137-1F6B-42AF-AAE8-F0BAACEF9DBA}" srcOrd="0" destOrd="0" presId="urn:microsoft.com/office/officeart/2005/8/layout/hierarchy6"/>
    <dgm:cxn modelId="{FF87871E-936B-4353-A812-60F18FAFADB1}" type="presOf" srcId="{068CED5A-4AFE-4A78-9191-30F31BA86B7E}" destId="{BEDFEECD-A03D-4CBC-85AB-698C89FB1F33}" srcOrd="0" destOrd="0" presId="urn:microsoft.com/office/officeart/2005/8/layout/hierarchy6"/>
    <dgm:cxn modelId="{AE2FCC2B-D42C-4F81-A648-4118AF925685}" type="presOf" srcId="{DD349C93-5817-4C20-A814-6EC99E3364D3}" destId="{5D2CA9EE-0EB7-4658-BBF7-35AB5A176CA1}" srcOrd="0" destOrd="0" presId="urn:microsoft.com/office/officeart/2005/8/layout/hierarchy6"/>
    <dgm:cxn modelId="{D9753F37-67B1-426A-8143-3925C2A63E58}" type="presOf" srcId="{21322691-6A29-48A5-B3B4-29B2A3898692}" destId="{E77AB41B-B37D-44A5-A316-85F5304C9D0A}" srcOrd="0" destOrd="0" presId="urn:microsoft.com/office/officeart/2005/8/layout/hierarchy6"/>
    <dgm:cxn modelId="{CBF17E61-992C-4504-93B7-1B7DF613E90B}" type="presOf" srcId="{9301A833-8827-4F3A-BED1-F7F953BC4FC4}" destId="{945DD623-FF83-4EBB-85B4-600A0C260791}"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36F3C446-897B-4E8A-944F-F5965F8AA4B8}" type="presOf" srcId="{5EF49867-5FF9-495E-9588-4CED6274135D}" destId="{CA6A8219-FFFD-450A-A89A-2DD0A5E2EDE7}" srcOrd="0" destOrd="0" presId="urn:microsoft.com/office/officeart/2005/8/layout/hierarchy6"/>
    <dgm:cxn modelId="{B2D8EE67-95FC-4526-A5D4-4F3A6C104CC9}" srcId="{F969CF04-28F2-468B-9F75-90E6C4C8847C}" destId="{671D6445-8411-44BC-B8CB-ECFBDD2861B7}" srcOrd="1" destOrd="0" parTransId="{068CED5A-4AFE-4A78-9191-30F31BA86B7E}" sibTransId="{75D45E38-350F-4055-B18F-34C399310DD5}"/>
    <dgm:cxn modelId="{4D034D4A-6E8B-4A8F-8735-E546CA584DC5}" type="presOf" srcId="{677453F4-F559-4C8D-AF6F-7024FE46C6CA}" destId="{2995DFC9-909E-4A34-BCF3-10518F708B36}" srcOrd="0" destOrd="0" presId="urn:microsoft.com/office/officeart/2005/8/layout/hierarchy6"/>
    <dgm:cxn modelId="{A797E36D-609C-4E02-A03C-9A2B6D67E3FA}"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2" destOrd="0" parTransId="{076CA4A8-C004-47C8-932A-292B2CEA4D84}" sibTransId="{677774AD-DF49-44C7-9744-4F7BBFA765A1}"/>
    <dgm:cxn modelId="{C425B482-CC56-46DB-9844-A768A26E1A1F}" type="presOf" srcId="{671D6445-8411-44BC-B8CB-ECFBDD2861B7}" destId="{50CF9B81-9A75-48FB-88E0-D146CB6ACF6A}"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6D1CE28D-98ED-47B8-9F51-3353ECE87D77}" type="presOf" srcId="{22CBD711-6251-41AC-9AE7-6B5A344B1A11}" destId="{B97BC931-FD4D-4582-9C2A-FF86B6ED1CD2}" srcOrd="0" destOrd="0" presId="urn:microsoft.com/office/officeart/2005/8/layout/hierarchy6"/>
    <dgm:cxn modelId="{109F728E-36A4-49B1-9649-F7F3F900D465}" type="presOf" srcId="{2C541915-7BA4-4B8B-8A3E-DD39AD8EC964}" destId="{CCA63584-0400-4A03-A45D-FB3A04849D2A}"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5160C96-3DF0-4132-8CB2-0500E6C70A69}" type="presOf" srcId="{83434F66-DE5B-47C4-91C3-F154FF9A452D}" destId="{48B96AA4-1E74-44A0-886F-FDAC1FB4A8C7}" srcOrd="0" destOrd="0" presId="urn:microsoft.com/office/officeart/2005/8/layout/hierarchy6"/>
    <dgm:cxn modelId="{D3672899-F904-4F15-AAFE-6624773A2623}" srcId="{9301A833-8827-4F3A-BED1-F7F953BC4FC4}" destId="{677453F4-F559-4C8D-AF6F-7024FE46C6CA}" srcOrd="1" destOrd="0" parTransId="{9716FCE5-6C9A-41C4-9D7C-2DE83B4FD84F}" sibTransId="{200C6918-4F45-4F32-9976-5E0D06A15FB7}"/>
    <dgm:cxn modelId="{278C94A3-F6CE-4FB0-AB38-276EE80795C9}" srcId="{F969CF04-28F2-468B-9F75-90E6C4C8847C}" destId="{5EF49867-5FF9-495E-9588-4CED6274135D}" srcOrd="0" destOrd="0" parTransId="{2C541915-7BA4-4B8B-8A3E-DD39AD8EC964}" sibTransId="{C9E7F603-68E9-4CF6-9FAC-109E67743F22}"/>
    <dgm:cxn modelId="{81EDDEAC-E4D5-49DB-A24F-5FCB8262FC77}" srcId="{0A9FF795-50FF-4EF6-B9F1-4D3A064C5B8B}" destId="{9301A833-8827-4F3A-BED1-F7F953BC4FC4}" srcOrd="0" destOrd="0" parTransId="{4A385BC1-233F-4699-B5EA-1201A4FA6475}" sibTransId="{86B1DAC2-3195-4318-8CEA-74E060B85E12}"/>
    <dgm:cxn modelId="{F55C96B5-10CC-4B6E-BBED-087F8F4A4707}" type="presOf" srcId="{9716FCE5-6C9A-41C4-9D7C-2DE83B4FD84F}" destId="{160D713B-4B50-4313-B94E-AAA748F09DAC}" srcOrd="0" destOrd="0" presId="urn:microsoft.com/office/officeart/2005/8/layout/hierarchy6"/>
    <dgm:cxn modelId="{7BECE9B5-6851-4318-A142-B3623CD7536A}" type="presOf" srcId="{D31D0BDD-2392-4E59-976E-D7C40101AF81}" destId="{3F26626C-861E-4113-A4EA-0E6A01AEA4EB}"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33771BBF-9A17-4540-BC36-16C1DFC7CF41}" type="presOf" srcId="{F3D70C6D-887E-49D6-A6BF-1C9BFE94DB05}" destId="{8FFA4676-61B4-47A5-9D9A-F6BBB19B14FF}" srcOrd="0" destOrd="0" presId="urn:microsoft.com/office/officeart/2005/8/layout/hierarchy6"/>
    <dgm:cxn modelId="{494C7BC4-04F4-4822-BDAB-CC2A57C12625}" type="presOf" srcId="{0A9FF795-50FF-4EF6-B9F1-4D3A064C5B8B}" destId="{B6A8B284-AE8B-494B-859D-84AF75B56847}" srcOrd="0" destOrd="0" presId="urn:microsoft.com/office/officeart/2005/8/layout/hierarchy6"/>
    <dgm:cxn modelId="{201537CF-4198-4927-88AE-F1C6B84D8296}" type="presOf" srcId="{BD276606-8E4C-4028-8055-351B06895C3F}" destId="{A87D187A-5D9B-4BF0-A7B8-B6A3449D0333}" srcOrd="0" destOrd="0" presId="urn:microsoft.com/office/officeart/2005/8/layout/hierarchy6"/>
    <dgm:cxn modelId="{2757BFD9-6D29-424B-A2A8-A8553DCE308E}" type="presOf" srcId="{076CA4A8-C004-47C8-932A-292B2CEA4D84}" destId="{964C3914-0D54-46BC-B954-2F6434BDE1D8}" srcOrd="0" destOrd="0" presId="urn:microsoft.com/office/officeart/2005/8/layout/hierarchy6"/>
    <dgm:cxn modelId="{67DBFBE0-72AA-43A0-85A4-C539C92B18D8}" type="presOf" srcId="{F969CF04-28F2-468B-9F75-90E6C4C8847C}" destId="{A7FA4E55-B001-49A5-9413-AF02AE9316FE}" srcOrd="0" destOrd="0" presId="urn:microsoft.com/office/officeart/2005/8/layout/hierarchy6"/>
    <dgm:cxn modelId="{869F9EF3-E8C9-4D2D-AD3F-421D3C13F75D}" type="presOf" srcId="{C6CEAF62-A3AD-47F4-9C32-203723CA2F1B}" destId="{28D70BBA-D583-4AF5-95DE-0350F4614398}" srcOrd="0" destOrd="0" presId="urn:microsoft.com/office/officeart/2005/8/layout/hierarchy6"/>
    <dgm:cxn modelId="{2F207545-25D9-48A3-9A79-128E56805794}" type="presParOf" srcId="{B6A8B284-AE8B-494B-859D-84AF75B56847}" destId="{E0D81D30-2878-4E30-93B7-D4CD2E420BF3}" srcOrd="0" destOrd="0" presId="urn:microsoft.com/office/officeart/2005/8/layout/hierarchy6"/>
    <dgm:cxn modelId="{3EDED837-0DDF-45B8-A482-E98EAE0D3A70}" type="presParOf" srcId="{E0D81D30-2878-4E30-93B7-D4CD2E420BF3}" destId="{FAE79FCF-3D54-48EA-8A1E-3144A3AD5CAF}" srcOrd="0" destOrd="0" presId="urn:microsoft.com/office/officeart/2005/8/layout/hierarchy6"/>
    <dgm:cxn modelId="{8B0C41BE-7C90-47A8-A9E5-F475761E6BEF}" type="presParOf" srcId="{FAE79FCF-3D54-48EA-8A1E-3144A3AD5CAF}" destId="{DB61E288-14FA-4231-9F6F-6416D15483E1}" srcOrd="0" destOrd="0" presId="urn:microsoft.com/office/officeart/2005/8/layout/hierarchy6"/>
    <dgm:cxn modelId="{D6DA1FCE-A41E-4353-81FC-6C9A605F40B0}" type="presParOf" srcId="{DB61E288-14FA-4231-9F6F-6416D15483E1}" destId="{945DD623-FF83-4EBB-85B4-600A0C260791}" srcOrd="0" destOrd="0" presId="urn:microsoft.com/office/officeart/2005/8/layout/hierarchy6"/>
    <dgm:cxn modelId="{427ACF4A-34E7-449D-B72E-B2D5366366EE}" type="presParOf" srcId="{DB61E288-14FA-4231-9F6F-6416D15483E1}" destId="{BAA5683D-A801-44C1-B77D-4FFE28F7765E}" srcOrd="1" destOrd="0" presId="urn:microsoft.com/office/officeart/2005/8/layout/hierarchy6"/>
    <dgm:cxn modelId="{5E1F0FFC-65A2-46F2-88D5-002625C203D1}" type="presParOf" srcId="{BAA5683D-A801-44C1-B77D-4FFE28F7765E}" destId="{DC9CD137-1F6B-42AF-AAE8-F0BAACEF9DBA}" srcOrd="0" destOrd="0" presId="urn:microsoft.com/office/officeart/2005/8/layout/hierarchy6"/>
    <dgm:cxn modelId="{1D179586-1054-437A-81F7-0D550FBFCF2A}" type="presParOf" srcId="{BAA5683D-A801-44C1-B77D-4FFE28F7765E}" destId="{380A589D-7386-458F-9EA6-0BAE6445DFC9}" srcOrd="1" destOrd="0" presId="urn:microsoft.com/office/officeart/2005/8/layout/hierarchy6"/>
    <dgm:cxn modelId="{B3443446-9F4A-4EF2-8C53-6F6527A86344}" type="presParOf" srcId="{380A589D-7386-458F-9EA6-0BAE6445DFC9}" destId="{A87D187A-5D9B-4BF0-A7B8-B6A3449D0333}" srcOrd="0" destOrd="0" presId="urn:microsoft.com/office/officeart/2005/8/layout/hierarchy6"/>
    <dgm:cxn modelId="{CFA37D99-F50F-4154-B1DB-C0F191F2AE41}" type="presParOf" srcId="{380A589D-7386-458F-9EA6-0BAE6445DFC9}" destId="{A495D15C-9115-4715-8865-572F606D3C52}" srcOrd="1" destOrd="0" presId="urn:microsoft.com/office/officeart/2005/8/layout/hierarchy6"/>
    <dgm:cxn modelId="{9D2BB916-6751-447A-815E-46360162A5E1}" type="presParOf" srcId="{A495D15C-9115-4715-8865-572F606D3C52}" destId="{E77AB41B-B37D-44A5-A316-85F5304C9D0A}" srcOrd="0" destOrd="0" presId="urn:microsoft.com/office/officeart/2005/8/layout/hierarchy6"/>
    <dgm:cxn modelId="{6509B8ED-757A-45B8-80F3-4262241BAE43}" type="presParOf" srcId="{A495D15C-9115-4715-8865-572F606D3C52}" destId="{02DD6EA0-CD78-4D5E-B05C-C3B2EF1EE703}" srcOrd="1" destOrd="0" presId="urn:microsoft.com/office/officeart/2005/8/layout/hierarchy6"/>
    <dgm:cxn modelId="{8AE8E2A6-223C-4578-A978-1F0D04A9D19E}" type="presParOf" srcId="{02DD6EA0-CD78-4D5E-B05C-C3B2EF1EE703}" destId="{A7FA4E55-B001-49A5-9413-AF02AE9316FE}" srcOrd="0" destOrd="0" presId="urn:microsoft.com/office/officeart/2005/8/layout/hierarchy6"/>
    <dgm:cxn modelId="{CF461814-DCC2-45B8-9809-F59902CC24F9}" type="presParOf" srcId="{02DD6EA0-CD78-4D5E-B05C-C3B2EF1EE703}" destId="{B99B8F8D-5A04-4BC5-97C5-4BC587D78E7E}" srcOrd="1" destOrd="0" presId="urn:microsoft.com/office/officeart/2005/8/layout/hierarchy6"/>
    <dgm:cxn modelId="{3C46253E-BA30-4ABB-A309-177D0CFCB5AB}" type="presParOf" srcId="{B99B8F8D-5A04-4BC5-97C5-4BC587D78E7E}" destId="{CCA63584-0400-4A03-A45D-FB3A04849D2A}" srcOrd="0" destOrd="0" presId="urn:microsoft.com/office/officeart/2005/8/layout/hierarchy6"/>
    <dgm:cxn modelId="{61A6AA11-00B2-42A7-A280-CFF92F40D890}" type="presParOf" srcId="{B99B8F8D-5A04-4BC5-97C5-4BC587D78E7E}" destId="{C8430C8D-4072-42D9-9A0D-4EEEFE1F76E8}" srcOrd="1" destOrd="0" presId="urn:microsoft.com/office/officeart/2005/8/layout/hierarchy6"/>
    <dgm:cxn modelId="{371DDF57-AF8A-4C0E-8468-6EC099E878C9}" type="presParOf" srcId="{C8430C8D-4072-42D9-9A0D-4EEEFE1F76E8}" destId="{CA6A8219-FFFD-450A-A89A-2DD0A5E2EDE7}" srcOrd="0" destOrd="0" presId="urn:microsoft.com/office/officeart/2005/8/layout/hierarchy6"/>
    <dgm:cxn modelId="{B58D6464-CF2A-4293-A357-5763F09F93FB}" type="presParOf" srcId="{C8430C8D-4072-42D9-9A0D-4EEEFE1F76E8}" destId="{E32B1319-2F46-418F-B3E0-8AE1540405E4}" srcOrd="1" destOrd="0" presId="urn:microsoft.com/office/officeart/2005/8/layout/hierarchy6"/>
    <dgm:cxn modelId="{5A87DD43-8A5E-41D3-A0DD-E5BF8D0CBD69}" type="presParOf" srcId="{B99B8F8D-5A04-4BC5-97C5-4BC587D78E7E}" destId="{BEDFEECD-A03D-4CBC-85AB-698C89FB1F33}" srcOrd="2" destOrd="0" presId="urn:microsoft.com/office/officeart/2005/8/layout/hierarchy6"/>
    <dgm:cxn modelId="{21AF280F-F53E-4106-8C45-D4E858C333A9}" type="presParOf" srcId="{B99B8F8D-5A04-4BC5-97C5-4BC587D78E7E}" destId="{CB2E6AC3-A971-4C94-8698-68FEB3A2950C}" srcOrd="3" destOrd="0" presId="urn:microsoft.com/office/officeart/2005/8/layout/hierarchy6"/>
    <dgm:cxn modelId="{2F33784D-DA1F-44C0-AF6B-B87BE8C96B4C}" type="presParOf" srcId="{CB2E6AC3-A971-4C94-8698-68FEB3A2950C}" destId="{50CF9B81-9A75-48FB-88E0-D146CB6ACF6A}" srcOrd="0" destOrd="0" presId="urn:microsoft.com/office/officeart/2005/8/layout/hierarchy6"/>
    <dgm:cxn modelId="{24AFD2AF-AFBF-4399-9607-D4A149700E60}" type="presParOf" srcId="{CB2E6AC3-A971-4C94-8698-68FEB3A2950C}" destId="{0072D9FC-F068-4B05-9742-5F0C136F712A}" srcOrd="1" destOrd="0" presId="urn:microsoft.com/office/officeart/2005/8/layout/hierarchy6"/>
    <dgm:cxn modelId="{763C7597-5949-48AF-AAB8-470725E0543F}" type="presParOf" srcId="{B99B8F8D-5A04-4BC5-97C5-4BC587D78E7E}" destId="{964C3914-0D54-46BC-B954-2F6434BDE1D8}" srcOrd="4" destOrd="0" presId="urn:microsoft.com/office/officeart/2005/8/layout/hierarchy6"/>
    <dgm:cxn modelId="{6307AF75-642C-4EC4-9891-C2EFC32CA80D}" type="presParOf" srcId="{B99B8F8D-5A04-4BC5-97C5-4BC587D78E7E}" destId="{AB0F3AB7-0B2F-4393-8D4E-1FCDD34CC12D}" srcOrd="5" destOrd="0" presId="urn:microsoft.com/office/officeart/2005/8/layout/hierarchy6"/>
    <dgm:cxn modelId="{E3E5B174-4260-445E-9EA5-E41ABAC7BC89}" type="presParOf" srcId="{AB0F3AB7-0B2F-4393-8D4E-1FCDD34CC12D}" destId="{3F26626C-861E-4113-A4EA-0E6A01AEA4EB}" srcOrd="0" destOrd="0" presId="urn:microsoft.com/office/officeart/2005/8/layout/hierarchy6"/>
    <dgm:cxn modelId="{F6741FD3-CE87-4A97-8E92-CD20B03CAD6F}" type="presParOf" srcId="{AB0F3AB7-0B2F-4393-8D4E-1FCDD34CC12D}" destId="{E94BCFD3-EB80-4129-8E3D-9502A8753BCC}" srcOrd="1" destOrd="0" presId="urn:microsoft.com/office/officeart/2005/8/layout/hierarchy6"/>
    <dgm:cxn modelId="{D206A61B-ACB3-4A5E-AA6C-0B7DDF09FD04}" type="presParOf" srcId="{B99B8F8D-5A04-4BC5-97C5-4BC587D78E7E}" destId="{B97BC931-FD4D-4582-9C2A-FF86B6ED1CD2}" srcOrd="6" destOrd="0" presId="urn:microsoft.com/office/officeart/2005/8/layout/hierarchy6"/>
    <dgm:cxn modelId="{89E2A3C8-F7B4-4EBD-A6AD-AE78BB889C3C}" type="presParOf" srcId="{B99B8F8D-5A04-4BC5-97C5-4BC587D78E7E}" destId="{8FD08D15-AD91-4A36-B452-51D90D2A7DCC}" srcOrd="7" destOrd="0" presId="urn:microsoft.com/office/officeart/2005/8/layout/hierarchy6"/>
    <dgm:cxn modelId="{98FF5772-CC30-433D-9F26-088BE0212390}" type="presParOf" srcId="{8FD08D15-AD91-4A36-B452-51D90D2A7DCC}" destId="{8FFA4676-61B4-47A5-9D9A-F6BBB19B14FF}" srcOrd="0" destOrd="0" presId="urn:microsoft.com/office/officeart/2005/8/layout/hierarchy6"/>
    <dgm:cxn modelId="{D152D258-64E4-46B5-BEE4-CAEA18C9C64E}" type="presParOf" srcId="{8FD08D15-AD91-4A36-B452-51D90D2A7DCC}" destId="{48B01070-EE66-4029-AA6D-1BEB6DFF306F}" srcOrd="1" destOrd="0" presId="urn:microsoft.com/office/officeart/2005/8/layout/hierarchy6"/>
    <dgm:cxn modelId="{BDC7A239-E3DB-4ECF-8900-A59B3F77D80C}" type="presParOf" srcId="{A495D15C-9115-4715-8865-572F606D3C52}" destId="{28D70BBA-D583-4AF5-95DE-0350F4614398}" srcOrd="2" destOrd="0" presId="urn:microsoft.com/office/officeart/2005/8/layout/hierarchy6"/>
    <dgm:cxn modelId="{195EEFEF-7984-4CDC-B968-F39D86DE7F50}" type="presParOf" srcId="{A495D15C-9115-4715-8865-572F606D3C52}" destId="{E56EABEE-62C2-481B-ACBC-01922C103654}" srcOrd="3" destOrd="0" presId="urn:microsoft.com/office/officeart/2005/8/layout/hierarchy6"/>
    <dgm:cxn modelId="{93D45E61-8ACB-483D-A483-A8A4E4873B20}" type="presParOf" srcId="{E56EABEE-62C2-481B-ACBC-01922C103654}" destId="{48B96AA4-1E74-44A0-886F-FDAC1FB4A8C7}" srcOrd="0" destOrd="0" presId="urn:microsoft.com/office/officeart/2005/8/layout/hierarchy6"/>
    <dgm:cxn modelId="{E36DD350-B077-4C51-95BC-3329DB0B5532}" type="presParOf" srcId="{E56EABEE-62C2-481B-ACBC-01922C103654}" destId="{27E9DE1E-C8F5-46A8-B43D-52B61E4B8B0A}" srcOrd="1" destOrd="0" presId="urn:microsoft.com/office/officeart/2005/8/layout/hierarchy6"/>
    <dgm:cxn modelId="{03BB289B-A7F4-4319-B209-AFDF2A306283}" type="presParOf" srcId="{A495D15C-9115-4715-8865-572F606D3C52}" destId="{9BF8D8D6-5BD0-455D-A62C-1750C817125F}" srcOrd="4" destOrd="0" presId="urn:microsoft.com/office/officeart/2005/8/layout/hierarchy6"/>
    <dgm:cxn modelId="{EDDB5CAD-8737-4033-85D9-86FF43DEAA40}" type="presParOf" srcId="{A495D15C-9115-4715-8865-572F606D3C52}" destId="{B08745FD-CE2F-4836-B282-870F7EEB043F}" srcOrd="5" destOrd="0" presId="urn:microsoft.com/office/officeart/2005/8/layout/hierarchy6"/>
    <dgm:cxn modelId="{9764044A-F23D-4CD7-B168-2A473B2DE72C}" type="presParOf" srcId="{B08745FD-CE2F-4836-B282-870F7EEB043F}" destId="{5D2CA9EE-0EB7-4658-BBF7-35AB5A176CA1}" srcOrd="0" destOrd="0" presId="urn:microsoft.com/office/officeart/2005/8/layout/hierarchy6"/>
    <dgm:cxn modelId="{6790E138-8CEC-4AA3-982C-4C31E4EAC31D}" type="presParOf" srcId="{B08745FD-CE2F-4836-B282-870F7EEB043F}" destId="{0DFF9C27-2E09-48CC-98EC-D916E5113C16}" srcOrd="1" destOrd="0" presId="urn:microsoft.com/office/officeart/2005/8/layout/hierarchy6"/>
    <dgm:cxn modelId="{03C9DAAF-711D-4002-B230-0C60D0E6B6A7}" type="presParOf" srcId="{BAA5683D-A801-44C1-B77D-4FFE28F7765E}" destId="{160D713B-4B50-4313-B94E-AAA748F09DAC}" srcOrd="2" destOrd="0" presId="urn:microsoft.com/office/officeart/2005/8/layout/hierarchy6"/>
    <dgm:cxn modelId="{A3794E40-02E0-4E8B-95DB-18C87D4751B2}" type="presParOf" srcId="{BAA5683D-A801-44C1-B77D-4FFE28F7765E}" destId="{DE919AD5-8C39-423D-B4CC-F23047FD4CC0}" srcOrd="3" destOrd="0" presId="urn:microsoft.com/office/officeart/2005/8/layout/hierarchy6"/>
    <dgm:cxn modelId="{9E69ED0E-E665-4552-9BDB-A16E367FABCD}" type="presParOf" srcId="{DE919AD5-8C39-423D-B4CC-F23047FD4CC0}" destId="{2995DFC9-909E-4A34-BCF3-10518F708B36}" srcOrd="0" destOrd="0" presId="urn:microsoft.com/office/officeart/2005/8/layout/hierarchy6"/>
    <dgm:cxn modelId="{23254869-E694-4FCB-8797-8BFE788D5C11}" type="presParOf" srcId="{DE919AD5-8C39-423D-B4CC-F23047FD4CC0}" destId="{94B1C378-E0F5-483E-A93F-24ADA0BBAD55}" srcOrd="1" destOrd="0" presId="urn:microsoft.com/office/officeart/2005/8/layout/hierarchy6"/>
    <dgm:cxn modelId="{B0275EF5-90EB-4AF1-90F0-267248DC74CD}"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9FF795-50FF-4EF6-B9F1-4D3A064C5B8B}" type="doc">
      <dgm:prSet loTypeId="urn:microsoft.com/office/officeart/2005/8/layout/hierarchy6" loCatId="hierarchy" qsTypeId="urn:microsoft.com/office/officeart/2005/8/quickstyle/simple2" qsCatId="simple" csTypeId="urn:microsoft.com/office/officeart/2005/8/colors/colorful1#2" csCatId="colorful" phldr="1"/>
      <dgm:spPr/>
      <dgm:t>
        <a:bodyPr/>
        <a:lstStyle/>
        <a:p>
          <a:endParaRPr lang="en-US"/>
        </a:p>
      </dgm:t>
    </dgm:pt>
    <dgm:pt modelId="{9301A833-8827-4F3A-BED1-F7F953BC4FC4}">
      <dgm:prSet phldrT="[Text]"/>
      <dgm: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project.prj</a:t>
          </a:r>
        </a:p>
      </dgm:t>
    </dgm:pt>
    <dgm:pt modelId="{4A385BC1-233F-4699-B5EA-1201A4FA6475}" type="parTrans" cxnId="{81EDDEAC-E4D5-49DB-A24F-5FCB8262FC77}">
      <dgm:prSet/>
      <dgm:spPr/>
      <dgm:t>
        <a:bodyPr/>
        <a:lstStyle/>
        <a:p>
          <a:endParaRPr lang="en-US"/>
        </a:p>
      </dgm:t>
    </dgm:pt>
    <dgm:pt modelId="{86B1DAC2-3195-4318-8CEA-74E060B85E12}" type="sibTrans" cxnId="{81EDDEAC-E4D5-49DB-A24F-5FCB8262FC77}">
      <dgm:prSet/>
      <dgm:spPr/>
      <dgm:t>
        <a:bodyPr/>
        <a:lstStyle/>
        <a:p>
          <a:endParaRPr lang="en-US"/>
        </a:p>
      </dgm:t>
    </dgm:pt>
    <dgm:pt modelId="{F969CF04-28F2-468B-9F75-90E6C4C8847C}">
      <dgm:prSet phldrT="[Text]"/>
      <dgm: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impl</a:t>
          </a:r>
        </a:p>
      </dgm:t>
    </dgm:pt>
    <dgm:pt modelId="{21322691-6A29-48A5-B3B4-29B2A3898692}" type="parTrans" cxnId="{E2F9A993-602D-4847-8501-3EB53153729E}">
      <dgm:prSet/>
      <dgm: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7033C577-FBF4-46E9-850C-511790F02166}" type="sibTrans" cxnId="{E2F9A993-602D-4847-8501-3EB53153729E}">
      <dgm:prSet/>
      <dgm:spPr/>
      <dgm:t>
        <a:bodyPr/>
        <a:lstStyle/>
        <a:p>
          <a:endParaRPr lang="en-US"/>
        </a:p>
      </dgm:t>
    </dgm:pt>
    <dgm:pt modelId="{DD349C93-5817-4C20-A814-6EC99E3364D3}">
      <dgm:prSet phldrT="[Text]"/>
      <dgm: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sim</a:t>
          </a:r>
        </a:p>
      </dgm:t>
    </dgm:pt>
    <dgm:pt modelId="{DAA49A49-4438-4738-9A40-C747A4B16044}" type="parTrans" cxnId="{E2582C65-7BBC-4609-B603-584DAEDED931}">
      <dgm:prSet/>
      <dgm: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ln>
        <a:effectLst/>
      </dgm:spPr>
      <dgm:t>
        <a:bodyPr/>
        <a:lstStyle/>
        <a:p>
          <a:endParaRPr lang="en-US" dirty="0"/>
        </a:p>
      </dgm:t>
    </dgm:pt>
    <dgm:pt modelId="{444B5B25-F05F-43A0-A7C2-4C978C6EB130}" type="sibTrans" cxnId="{E2582C65-7BBC-4609-B603-584DAEDED931}">
      <dgm:prSet/>
      <dgm:spPr/>
      <dgm:t>
        <a:bodyPr/>
        <a:lstStyle/>
        <a:p>
          <a:endParaRPr lang="en-US"/>
        </a:p>
      </dgm:t>
    </dgm:pt>
    <dgm:pt modelId="{677453F4-F559-4C8D-AF6F-7024FE46C6CA}">
      <dgm:prSet phldrT="[Text]"/>
      <dgm: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solutionN</a:t>
          </a:r>
          <a:endParaRPr lang="en-US" dirty="0">
            <a:solidFill>
              <a:srgbClr val="FFFFFF"/>
            </a:solidFill>
            <a:latin typeface="Arial"/>
            <a:ea typeface="+mn-ea"/>
            <a:cs typeface="+mn-cs"/>
          </a:endParaRPr>
        </a:p>
      </dgm:t>
    </dgm:pt>
    <dgm:pt modelId="{9716FCE5-6C9A-41C4-9D7C-2DE83B4FD84F}" type="parTrans" cxnId="{D3672899-F904-4F15-AAFE-6624773A2623}">
      <dgm:prSet/>
      <dgm: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200C6918-4F45-4F32-9976-5E0D06A15FB7}" type="sibTrans" cxnId="{D3672899-F904-4F15-AAFE-6624773A2623}">
      <dgm:prSet/>
      <dgm:spPr/>
      <dgm:t>
        <a:bodyPr/>
        <a:lstStyle/>
        <a:p>
          <a:endParaRPr lang="en-US"/>
        </a:p>
      </dgm:t>
    </dgm:pt>
    <dgm:pt modelId="{BD276606-8E4C-4028-8055-351B06895C3F}">
      <dgm:prSet phldrT="[Text]"/>
      <dgm: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a:solidFill>
                <a:srgbClr val="FFFFFF"/>
              </a:solidFill>
              <a:latin typeface="Arial"/>
              <a:ea typeface="+mn-ea"/>
              <a:cs typeface="+mn-cs"/>
            </a:rPr>
            <a:t>solution1</a:t>
          </a:r>
        </a:p>
      </dgm:t>
    </dgm:pt>
    <dgm:pt modelId="{5770CB12-F7E5-42ED-8BA3-96F76456357A}" type="parTrans" cxnId="{0586F9BA-FDFC-4F02-A9B0-C6352E990596}">
      <dgm:prSet/>
      <dgm: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ln>
        <a:effectLst/>
      </dgm:spPr>
      <dgm:t>
        <a:bodyPr/>
        <a:lstStyle/>
        <a:p>
          <a:endParaRPr lang="en-US" dirty="0"/>
        </a:p>
      </dgm:t>
    </dgm:pt>
    <dgm:pt modelId="{788A55F2-2D7A-4834-BE3A-94E63AF7CB77}" type="sibTrans" cxnId="{0586F9BA-FDFC-4F02-A9B0-C6352E990596}">
      <dgm:prSet/>
      <dgm:spPr/>
      <dgm:t>
        <a:bodyPr/>
        <a:lstStyle/>
        <a:p>
          <a:endParaRPr lang="en-US"/>
        </a:p>
      </dgm:t>
    </dgm:pt>
    <dgm:pt modelId="{D31D0BDD-2392-4E59-976E-D7C40101AF81}">
      <dgm:prSet phldrT="[Text]"/>
      <dgm: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ip</a:t>
          </a:r>
          <a:endParaRPr lang="en-US" dirty="0">
            <a:solidFill>
              <a:srgbClr val="FFFFFF"/>
            </a:solidFill>
            <a:latin typeface="Arial"/>
            <a:ea typeface="+mn-ea"/>
            <a:cs typeface="+mn-cs"/>
          </a:endParaRPr>
        </a:p>
      </dgm:t>
    </dgm:pt>
    <dgm:pt modelId="{076CA4A8-C004-47C8-932A-292B2CEA4D84}" type="parTrans" cxnId="{3B0FC458-945D-4063-B99E-658918D5D99E}">
      <dgm:prSet/>
      <dgm: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677774AD-DF49-44C7-9744-4F7BBFA765A1}" type="sibTrans" cxnId="{3B0FC458-945D-4063-B99E-658918D5D99E}">
      <dgm:prSet/>
      <dgm:spPr/>
      <dgm:t>
        <a:bodyPr/>
        <a:lstStyle/>
        <a:p>
          <a:endParaRPr lang="en-US"/>
        </a:p>
      </dgm:t>
    </dgm:pt>
    <dgm:pt modelId="{F3D70C6D-887E-49D6-A6BF-1C9BFE94DB05}">
      <dgm:prSet phldrT="[Text]"/>
      <dgm: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sysgen</a:t>
          </a:r>
          <a:endParaRPr lang="en-US" dirty="0">
            <a:solidFill>
              <a:srgbClr val="FFFFFF"/>
            </a:solidFill>
            <a:latin typeface="Arial"/>
            <a:ea typeface="+mn-ea"/>
            <a:cs typeface="+mn-cs"/>
          </a:endParaRPr>
        </a:p>
      </dgm:t>
    </dgm:pt>
    <dgm:pt modelId="{22CBD711-6251-41AC-9AE7-6B5A344B1A11}" type="parTrans" cxnId="{2B95D503-EBAE-401B-AEFA-85DF9E1055D9}">
      <dgm:prSet/>
      <dgm: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ln>
        <a:effectLst/>
      </dgm:spPr>
      <dgm:t>
        <a:bodyPr/>
        <a:lstStyle/>
        <a:p>
          <a:endParaRPr lang="en-US"/>
        </a:p>
      </dgm:t>
    </dgm:pt>
    <dgm:pt modelId="{B7ADAB85-0943-48E2-AA68-ECC82A40D396}" type="sibTrans" cxnId="{2B95D503-EBAE-401B-AEFA-85DF9E1055D9}">
      <dgm:prSet/>
      <dgm:spPr/>
      <dgm:t>
        <a:bodyPr/>
        <a:lstStyle/>
        <a:p>
          <a:endParaRPr lang="en-US"/>
        </a:p>
      </dgm:t>
    </dgm:pt>
    <dgm:pt modelId="{83434F66-DE5B-47C4-91C3-F154FF9A452D}">
      <dgm:prSet phldrT="[Text]"/>
      <dgm: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dirty="0" err="1">
              <a:solidFill>
                <a:srgbClr val="FFFFFF"/>
              </a:solidFill>
              <a:latin typeface="Arial"/>
              <a:ea typeface="+mn-ea"/>
              <a:cs typeface="+mn-cs"/>
            </a:rPr>
            <a:t>syn</a:t>
          </a:r>
          <a:endParaRPr lang="en-US" dirty="0">
            <a:solidFill>
              <a:srgbClr val="FFFFFF"/>
            </a:solidFill>
            <a:latin typeface="Arial"/>
            <a:ea typeface="+mn-ea"/>
            <a:cs typeface="+mn-cs"/>
          </a:endParaRPr>
        </a:p>
      </dgm:t>
    </dgm:pt>
    <dgm:pt modelId="{C6CEAF62-A3AD-47F4-9C32-203723CA2F1B}" type="parTrans" cxnId="{E56AA888-DC7B-4204-841B-AC2D88F6786D}">
      <dgm:prSet/>
      <dgm: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ln>
        <a:effectLst/>
      </dgm:spPr>
      <dgm:t>
        <a:bodyPr/>
        <a:lstStyle/>
        <a:p>
          <a:endParaRPr lang="en-US"/>
        </a:p>
      </dgm:t>
    </dgm:pt>
    <dgm:pt modelId="{16076198-C9A0-4CD5-B95F-52817A0C1369}" type="sibTrans" cxnId="{E56AA888-DC7B-4204-841B-AC2D88F6786D}">
      <dgm:prSet/>
      <dgm:spPr/>
      <dgm:t>
        <a:bodyPr/>
        <a:lstStyle/>
        <a:p>
          <a:endParaRPr lang="en-US"/>
        </a:p>
      </dgm:t>
    </dgm:pt>
    <dgm:pt modelId="{B6A8B284-AE8B-494B-859D-84AF75B56847}" type="pres">
      <dgm:prSet presAssocID="{0A9FF795-50FF-4EF6-B9F1-4D3A064C5B8B}" presName="mainComposite" presStyleCnt="0">
        <dgm:presLayoutVars>
          <dgm:chPref val="1"/>
          <dgm:dir/>
          <dgm:animOne val="branch"/>
          <dgm:animLvl val="lvl"/>
          <dgm:resizeHandles val="exact"/>
        </dgm:presLayoutVars>
      </dgm:prSet>
      <dgm:spPr/>
    </dgm:pt>
    <dgm:pt modelId="{E0D81D30-2878-4E30-93B7-D4CD2E420BF3}" type="pres">
      <dgm:prSet presAssocID="{0A9FF795-50FF-4EF6-B9F1-4D3A064C5B8B}" presName="hierFlow" presStyleCnt="0"/>
      <dgm:spPr/>
    </dgm:pt>
    <dgm:pt modelId="{FAE79FCF-3D54-48EA-8A1E-3144A3AD5CAF}" type="pres">
      <dgm:prSet presAssocID="{0A9FF795-50FF-4EF6-B9F1-4D3A064C5B8B}" presName="hierChild1" presStyleCnt="0">
        <dgm:presLayoutVars>
          <dgm:chPref val="1"/>
          <dgm:animOne val="branch"/>
          <dgm:animLvl val="lvl"/>
        </dgm:presLayoutVars>
      </dgm:prSet>
      <dgm:spPr/>
    </dgm:pt>
    <dgm:pt modelId="{DB61E288-14FA-4231-9F6F-6416D15483E1}" type="pres">
      <dgm:prSet presAssocID="{9301A833-8827-4F3A-BED1-F7F953BC4FC4}" presName="Name14" presStyleCnt="0"/>
      <dgm:spPr/>
    </dgm:pt>
    <dgm:pt modelId="{945DD623-FF83-4EBB-85B4-600A0C260791}" type="pres">
      <dgm:prSet presAssocID="{9301A833-8827-4F3A-BED1-F7F953BC4FC4}" presName="level1Shape" presStyleLbl="node0" presStyleIdx="0" presStyleCnt="1">
        <dgm:presLayoutVars>
          <dgm:chPref val="3"/>
        </dgm:presLayoutVars>
      </dgm:prSet>
      <dgm:spPr/>
    </dgm:pt>
    <dgm:pt modelId="{BAA5683D-A801-44C1-B77D-4FFE28F7765E}" type="pres">
      <dgm:prSet presAssocID="{9301A833-8827-4F3A-BED1-F7F953BC4FC4}" presName="hierChild2" presStyleCnt="0"/>
      <dgm:spPr/>
    </dgm:pt>
    <dgm:pt modelId="{DC9CD137-1F6B-42AF-AAE8-F0BAACEF9DBA}" type="pres">
      <dgm:prSet presAssocID="{5770CB12-F7E5-42ED-8BA3-96F76456357A}" presName="Name19" presStyleLbl="parChTrans1D2" presStyleIdx="0" presStyleCnt="2"/>
      <dgm:spPr/>
    </dgm:pt>
    <dgm:pt modelId="{380A589D-7386-458F-9EA6-0BAE6445DFC9}" type="pres">
      <dgm:prSet presAssocID="{BD276606-8E4C-4028-8055-351B06895C3F}" presName="Name21" presStyleCnt="0"/>
      <dgm:spPr/>
    </dgm:pt>
    <dgm:pt modelId="{A87D187A-5D9B-4BF0-A7B8-B6A3449D0333}" type="pres">
      <dgm:prSet presAssocID="{BD276606-8E4C-4028-8055-351B06895C3F}" presName="level2Shape" presStyleLbl="node2" presStyleIdx="0" presStyleCnt="2"/>
      <dgm:spPr/>
    </dgm:pt>
    <dgm:pt modelId="{A495D15C-9115-4715-8865-572F606D3C52}" type="pres">
      <dgm:prSet presAssocID="{BD276606-8E4C-4028-8055-351B06895C3F}" presName="hierChild3" presStyleCnt="0"/>
      <dgm:spPr/>
    </dgm:pt>
    <dgm:pt modelId="{E77AB41B-B37D-44A5-A316-85F5304C9D0A}" type="pres">
      <dgm:prSet presAssocID="{21322691-6A29-48A5-B3B4-29B2A3898692}" presName="Name19" presStyleLbl="parChTrans1D3" presStyleIdx="0" presStyleCnt="3"/>
      <dgm:spPr/>
    </dgm:pt>
    <dgm:pt modelId="{02DD6EA0-CD78-4D5E-B05C-C3B2EF1EE703}" type="pres">
      <dgm:prSet presAssocID="{F969CF04-28F2-468B-9F75-90E6C4C8847C}" presName="Name21" presStyleCnt="0"/>
      <dgm:spPr/>
    </dgm:pt>
    <dgm:pt modelId="{A7FA4E55-B001-49A5-9413-AF02AE9316FE}" type="pres">
      <dgm:prSet presAssocID="{F969CF04-28F2-468B-9F75-90E6C4C8847C}" presName="level2Shape" presStyleLbl="node3" presStyleIdx="0" presStyleCnt="3"/>
      <dgm:spPr/>
    </dgm:pt>
    <dgm:pt modelId="{B99B8F8D-5A04-4BC5-97C5-4BC587D78E7E}" type="pres">
      <dgm:prSet presAssocID="{F969CF04-28F2-468B-9F75-90E6C4C8847C}" presName="hierChild3" presStyleCnt="0"/>
      <dgm:spPr/>
    </dgm:pt>
    <dgm:pt modelId="{964C3914-0D54-46BC-B954-2F6434BDE1D8}" type="pres">
      <dgm:prSet presAssocID="{076CA4A8-C004-47C8-932A-292B2CEA4D84}" presName="Name19" presStyleLbl="parChTrans1D4" presStyleIdx="0" presStyleCnt="2"/>
      <dgm:spPr/>
    </dgm:pt>
    <dgm:pt modelId="{AB0F3AB7-0B2F-4393-8D4E-1FCDD34CC12D}" type="pres">
      <dgm:prSet presAssocID="{D31D0BDD-2392-4E59-976E-D7C40101AF81}" presName="Name21" presStyleCnt="0"/>
      <dgm:spPr/>
    </dgm:pt>
    <dgm:pt modelId="{3F26626C-861E-4113-A4EA-0E6A01AEA4EB}" type="pres">
      <dgm:prSet presAssocID="{D31D0BDD-2392-4E59-976E-D7C40101AF81}" presName="level2Shape" presStyleLbl="node4" presStyleIdx="0" presStyleCnt="2"/>
      <dgm:spPr/>
    </dgm:pt>
    <dgm:pt modelId="{E94BCFD3-EB80-4129-8E3D-9502A8753BCC}" type="pres">
      <dgm:prSet presAssocID="{D31D0BDD-2392-4E59-976E-D7C40101AF81}" presName="hierChild3" presStyleCnt="0"/>
      <dgm:spPr/>
    </dgm:pt>
    <dgm:pt modelId="{B97BC931-FD4D-4582-9C2A-FF86B6ED1CD2}" type="pres">
      <dgm:prSet presAssocID="{22CBD711-6251-41AC-9AE7-6B5A344B1A11}" presName="Name19" presStyleLbl="parChTrans1D4" presStyleIdx="1" presStyleCnt="2"/>
      <dgm:spPr/>
    </dgm:pt>
    <dgm:pt modelId="{8FD08D15-AD91-4A36-B452-51D90D2A7DCC}" type="pres">
      <dgm:prSet presAssocID="{F3D70C6D-887E-49D6-A6BF-1C9BFE94DB05}" presName="Name21" presStyleCnt="0"/>
      <dgm:spPr/>
    </dgm:pt>
    <dgm:pt modelId="{8FFA4676-61B4-47A5-9D9A-F6BBB19B14FF}" type="pres">
      <dgm:prSet presAssocID="{F3D70C6D-887E-49D6-A6BF-1C9BFE94DB05}" presName="level2Shape" presStyleLbl="node4" presStyleIdx="1" presStyleCnt="2"/>
      <dgm:spPr/>
    </dgm:pt>
    <dgm:pt modelId="{48B01070-EE66-4029-AA6D-1BEB6DFF306F}" type="pres">
      <dgm:prSet presAssocID="{F3D70C6D-887E-49D6-A6BF-1C9BFE94DB05}" presName="hierChild3" presStyleCnt="0"/>
      <dgm:spPr/>
    </dgm:pt>
    <dgm:pt modelId="{28D70BBA-D583-4AF5-95DE-0350F4614398}" type="pres">
      <dgm:prSet presAssocID="{C6CEAF62-A3AD-47F4-9C32-203723CA2F1B}" presName="Name19" presStyleLbl="parChTrans1D3" presStyleIdx="1" presStyleCnt="3"/>
      <dgm:spPr/>
    </dgm:pt>
    <dgm:pt modelId="{E56EABEE-62C2-481B-ACBC-01922C103654}" type="pres">
      <dgm:prSet presAssocID="{83434F66-DE5B-47C4-91C3-F154FF9A452D}" presName="Name21" presStyleCnt="0"/>
      <dgm:spPr/>
    </dgm:pt>
    <dgm:pt modelId="{48B96AA4-1E74-44A0-886F-FDAC1FB4A8C7}" type="pres">
      <dgm:prSet presAssocID="{83434F66-DE5B-47C4-91C3-F154FF9A452D}" presName="level2Shape" presStyleLbl="node3" presStyleIdx="1" presStyleCnt="3"/>
      <dgm:spPr/>
    </dgm:pt>
    <dgm:pt modelId="{27E9DE1E-C8F5-46A8-B43D-52B61E4B8B0A}" type="pres">
      <dgm:prSet presAssocID="{83434F66-DE5B-47C4-91C3-F154FF9A452D}" presName="hierChild3" presStyleCnt="0"/>
      <dgm:spPr/>
    </dgm:pt>
    <dgm:pt modelId="{9BF8D8D6-5BD0-455D-A62C-1750C817125F}" type="pres">
      <dgm:prSet presAssocID="{DAA49A49-4438-4738-9A40-C747A4B16044}" presName="Name19" presStyleLbl="parChTrans1D3" presStyleIdx="2" presStyleCnt="3"/>
      <dgm:spPr/>
    </dgm:pt>
    <dgm:pt modelId="{B08745FD-CE2F-4836-B282-870F7EEB043F}" type="pres">
      <dgm:prSet presAssocID="{DD349C93-5817-4C20-A814-6EC99E3364D3}" presName="Name21" presStyleCnt="0"/>
      <dgm:spPr/>
    </dgm:pt>
    <dgm:pt modelId="{5D2CA9EE-0EB7-4658-BBF7-35AB5A176CA1}" type="pres">
      <dgm:prSet presAssocID="{DD349C93-5817-4C20-A814-6EC99E3364D3}" presName="level2Shape" presStyleLbl="node3" presStyleIdx="2" presStyleCnt="3"/>
      <dgm:spPr/>
    </dgm:pt>
    <dgm:pt modelId="{0DFF9C27-2E09-48CC-98EC-D916E5113C16}" type="pres">
      <dgm:prSet presAssocID="{DD349C93-5817-4C20-A814-6EC99E3364D3}" presName="hierChild3" presStyleCnt="0"/>
      <dgm:spPr/>
    </dgm:pt>
    <dgm:pt modelId="{160D713B-4B50-4313-B94E-AAA748F09DAC}" type="pres">
      <dgm:prSet presAssocID="{9716FCE5-6C9A-41C4-9D7C-2DE83B4FD84F}" presName="Name19" presStyleLbl="parChTrans1D2" presStyleIdx="1" presStyleCnt="2"/>
      <dgm:spPr/>
    </dgm:pt>
    <dgm:pt modelId="{DE919AD5-8C39-423D-B4CC-F23047FD4CC0}" type="pres">
      <dgm:prSet presAssocID="{677453F4-F559-4C8D-AF6F-7024FE46C6CA}" presName="Name21" presStyleCnt="0"/>
      <dgm:spPr/>
    </dgm:pt>
    <dgm:pt modelId="{2995DFC9-909E-4A34-BCF3-10518F708B36}" type="pres">
      <dgm:prSet presAssocID="{677453F4-F559-4C8D-AF6F-7024FE46C6CA}" presName="level2Shape" presStyleLbl="node2" presStyleIdx="1" presStyleCnt="2" custLinFactNeighborX="-8610"/>
      <dgm:spPr/>
    </dgm:pt>
    <dgm:pt modelId="{94B1C378-E0F5-483E-A93F-24ADA0BBAD55}" type="pres">
      <dgm:prSet presAssocID="{677453F4-F559-4C8D-AF6F-7024FE46C6CA}" presName="hierChild3" presStyleCnt="0"/>
      <dgm:spPr/>
    </dgm:pt>
    <dgm:pt modelId="{D5A8F10E-87DD-436E-93BD-043F51B7F8C9}" type="pres">
      <dgm:prSet presAssocID="{0A9FF795-50FF-4EF6-B9F1-4D3A064C5B8B}" presName="bgShapesFlow" presStyleCnt="0"/>
      <dgm:spPr/>
    </dgm:pt>
  </dgm:ptLst>
  <dgm:cxnLst>
    <dgm:cxn modelId="{2B95D503-EBAE-401B-AEFA-85DF9E1055D9}" srcId="{F969CF04-28F2-468B-9F75-90E6C4C8847C}" destId="{F3D70C6D-887E-49D6-A6BF-1C9BFE94DB05}" srcOrd="1" destOrd="0" parTransId="{22CBD711-6251-41AC-9AE7-6B5A344B1A11}" sibTransId="{B7ADAB85-0943-48E2-AA68-ECC82A40D396}"/>
    <dgm:cxn modelId="{BE144E0C-1423-48E5-AA14-3696C4F99962}" type="presOf" srcId="{D31D0BDD-2392-4E59-976E-D7C40101AF81}" destId="{3F26626C-861E-4113-A4EA-0E6A01AEA4EB}" srcOrd="0" destOrd="0" presId="urn:microsoft.com/office/officeart/2005/8/layout/hierarchy6"/>
    <dgm:cxn modelId="{67FE0310-B559-4D7E-B5F5-67191F9120A7}" type="presOf" srcId="{9301A833-8827-4F3A-BED1-F7F953BC4FC4}" destId="{945DD623-FF83-4EBB-85B4-600A0C260791}" srcOrd="0" destOrd="0" presId="urn:microsoft.com/office/officeart/2005/8/layout/hierarchy6"/>
    <dgm:cxn modelId="{25E3E326-CC91-4951-8FAC-972FE2584819}" type="presOf" srcId="{21322691-6A29-48A5-B3B4-29B2A3898692}" destId="{E77AB41B-B37D-44A5-A316-85F5304C9D0A}" srcOrd="0" destOrd="0" presId="urn:microsoft.com/office/officeart/2005/8/layout/hierarchy6"/>
    <dgm:cxn modelId="{BA8B6534-B185-491F-8CC4-0A48AA2E878D}" type="presOf" srcId="{DD349C93-5817-4C20-A814-6EC99E3364D3}" destId="{5D2CA9EE-0EB7-4658-BBF7-35AB5A176CA1}" srcOrd="0" destOrd="0" presId="urn:microsoft.com/office/officeart/2005/8/layout/hierarchy6"/>
    <dgm:cxn modelId="{15501438-B0CB-455C-B57C-F65B3C28537C}" type="presOf" srcId="{9716FCE5-6C9A-41C4-9D7C-2DE83B4FD84F}" destId="{160D713B-4B50-4313-B94E-AAA748F09DAC}" srcOrd="0" destOrd="0" presId="urn:microsoft.com/office/officeart/2005/8/layout/hierarchy6"/>
    <dgm:cxn modelId="{23FBF95F-A8F7-437A-9157-2494AE63B528}" type="presOf" srcId="{0A9FF795-50FF-4EF6-B9F1-4D3A064C5B8B}" destId="{B6A8B284-AE8B-494B-859D-84AF75B56847}" srcOrd="0" destOrd="0" presId="urn:microsoft.com/office/officeart/2005/8/layout/hierarchy6"/>
    <dgm:cxn modelId="{DAADB943-F909-44E6-A9EB-E4B13559C23A}" type="presOf" srcId="{F969CF04-28F2-468B-9F75-90E6C4C8847C}" destId="{A7FA4E55-B001-49A5-9413-AF02AE9316FE}" srcOrd="0" destOrd="0" presId="urn:microsoft.com/office/officeart/2005/8/layout/hierarchy6"/>
    <dgm:cxn modelId="{E2582C65-7BBC-4609-B603-584DAEDED931}" srcId="{BD276606-8E4C-4028-8055-351B06895C3F}" destId="{DD349C93-5817-4C20-A814-6EC99E3364D3}" srcOrd="2" destOrd="0" parTransId="{DAA49A49-4438-4738-9A40-C747A4B16044}" sibTransId="{444B5B25-F05F-43A0-A7C2-4C978C6EB130}"/>
    <dgm:cxn modelId="{537EBC47-101C-4B0E-AA82-B616B38BF480}" type="presOf" srcId="{BD276606-8E4C-4028-8055-351B06895C3F}" destId="{A87D187A-5D9B-4BF0-A7B8-B6A3449D0333}" srcOrd="0" destOrd="0" presId="urn:microsoft.com/office/officeart/2005/8/layout/hierarchy6"/>
    <dgm:cxn modelId="{E2459448-DAE7-4687-BC4C-4E8E9A0CBA8D}" type="presOf" srcId="{22CBD711-6251-41AC-9AE7-6B5A344B1A11}" destId="{B97BC931-FD4D-4582-9C2A-FF86B6ED1CD2}" srcOrd="0" destOrd="0" presId="urn:microsoft.com/office/officeart/2005/8/layout/hierarchy6"/>
    <dgm:cxn modelId="{8B68CD70-33AE-456F-A189-FA8B1A0A9575}" type="presOf" srcId="{DAA49A49-4438-4738-9A40-C747A4B16044}" destId="{9BF8D8D6-5BD0-455D-A62C-1750C817125F}" srcOrd="0" destOrd="0" presId="urn:microsoft.com/office/officeart/2005/8/layout/hierarchy6"/>
    <dgm:cxn modelId="{3B0FC458-945D-4063-B99E-658918D5D99E}" srcId="{F969CF04-28F2-468B-9F75-90E6C4C8847C}" destId="{D31D0BDD-2392-4E59-976E-D7C40101AF81}" srcOrd="0" destOrd="0" parTransId="{076CA4A8-C004-47C8-932A-292B2CEA4D84}" sibTransId="{677774AD-DF49-44C7-9744-4F7BBFA765A1}"/>
    <dgm:cxn modelId="{0B369587-81B1-4AE6-8191-E9ED4A2F9DC6}" type="presOf" srcId="{F3D70C6D-887E-49D6-A6BF-1C9BFE94DB05}" destId="{8FFA4676-61B4-47A5-9D9A-F6BBB19B14FF}" srcOrd="0" destOrd="0" presId="urn:microsoft.com/office/officeart/2005/8/layout/hierarchy6"/>
    <dgm:cxn modelId="{E56AA888-DC7B-4204-841B-AC2D88F6786D}" srcId="{BD276606-8E4C-4028-8055-351B06895C3F}" destId="{83434F66-DE5B-47C4-91C3-F154FF9A452D}" srcOrd="1" destOrd="0" parTransId="{C6CEAF62-A3AD-47F4-9C32-203723CA2F1B}" sibTransId="{16076198-C9A0-4CD5-B95F-52817A0C1369}"/>
    <dgm:cxn modelId="{8C322190-F558-4063-9B7B-4BA7E29B9E86}" type="presOf" srcId="{83434F66-DE5B-47C4-91C3-F154FF9A452D}" destId="{48B96AA4-1E74-44A0-886F-FDAC1FB4A8C7}" srcOrd="0" destOrd="0" presId="urn:microsoft.com/office/officeart/2005/8/layout/hierarchy6"/>
    <dgm:cxn modelId="{E2F9A993-602D-4847-8501-3EB53153729E}" srcId="{BD276606-8E4C-4028-8055-351B06895C3F}" destId="{F969CF04-28F2-468B-9F75-90E6C4C8847C}" srcOrd="0" destOrd="0" parTransId="{21322691-6A29-48A5-B3B4-29B2A3898692}" sibTransId="{7033C577-FBF4-46E9-850C-511790F02166}"/>
    <dgm:cxn modelId="{D3672899-F904-4F15-AAFE-6624773A2623}" srcId="{9301A833-8827-4F3A-BED1-F7F953BC4FC4}" destId="{677453F4-F559-4C8D-AF6F-7024FE46C6CA}" srcOrd="1" destOrd="0" parTransId="{9716FCE5-6C9A-41C4-9D7C-2DE83B4FD84F}" sibTransId="{200C6918-4F45-4F32-9976-5E0D06A15FB7}"/>
    <dgm:cxn modelId="{9548D5A3-7142-4273-9860-54015745F658}" type="presOf" srcId="{5770CB12-F7E5-42ED-8BA3-96F76456357A}" destId="{DC9CD137-1F6B-42AF-AAE8-F0BAACEF9DBA}" srcOrd="0" destOrd="0" presId="urn:microsoft.com/office/officeart/2005/8/layout/hierarchy6"/>
    <dgm:cxn modelId="{81EDDEAC-E4D5-49DB-A24F-5FCB8262FC77}" srcId="{0A9FF795-50FF-4EF6-B9F1-4D3A064C5B8B}" destId="{9301A833-8827-4F3A-BED1-F7F953BC4FC4}" srcOrd="0" destOrd="0" parTransId="{4A385BC1-233F-4699-B5EA-1201A4FA6475}" sibTransId="{86B1DAC2-3195-4318-8CEA-74E060B85E12}"/>
    <dgm:cxn modelId="{4DA305B7-2C04-4432-9F45-01336F2634CF}" type="presOf" srcId="{C6CEAF62-A3AD-47F4-9C32-203723CA2F1B}" destId="{28D70BBA-D583-4AF5-95DE-0350F4614398}" srcOrd="0" destOrd="0" presId="urn:microsoft.com/office/officeart/2005/8/layout/hierarchy6"/>
    <dgm:cxn modelId="{0586F9BA-FDFC-4F02-A9B0-C6352E990596}" srcId="{9301A833-8827-4F3A-BED1-F7F953BC4FC4}" destId="{BD276606-8E4C-4028-8055-351B06895C3F}" srcOrd="0" destOrd="0" parTransId="{5770CB12-F7E5-42ED-8BA3-96F76456357A}" sibTransId="{788A55F2-2D7A-4834-BE3A-94E63AF7CB77}"/>
    <dgm:cxn modelId="{8CD6C3BF-B763-4F55-A26B-719378EECED2}" type="presOf" srcId="{677453F4-F559-4C8D-AF6F-7024FE46C6CA}" destId="{2995DFC9-909E-4A34-BCF3-10518F708B36}" srcOrd="0" destOrd="0" presId="urn:microsoft.com/office/officeart/2005/8/layout/hierarchy6"/>
    <dgm:cxn modelId="{6F6C77ED-9AC6-4CBF-A86E-6B1CB721AAD2}" type="presOf" srcId="{076CA4A8-C004-47C8-932A-292B2CEA4D84}" destId="{964C3914-0D54-46BC-B954-2F6434BDE1D8}" srcOrd="0" destOrd="0" presId="urn:microsoft.com/office/officeart/2005/8/layout/hierarchy6"/>
    <dgm:cxn modelId="{2DD0E459-A7CF-4D17-A493-768B22F59EA1}" type="presParOf" srcId="{B6A8B284-AE8B-494B-859D-84AF75B56847}" destId="{E0D81D30-2878-4E30-93B7-D4CD2E420BF3}" srcOrd="0" destOrd="0" presId="urn:microsoft.com/office/officeart/2005/8/layout/hierarchy6"/>
    <dgm:cxn modelId="{D5BAEF25-0D67-4A5C-B6C1-09CC69950F6A}" type="presParOf" srcId="{E0D81D30-2878-4E30-93B7-D4CD2E420BF3}" destId="{FAE79FCF-3D54-48EA-8A1E-3144A3AD5CAF}" srcOrd="0" destOrd="0" presId="urn:microsoft.com/office/officeart/2005/8/layout/hierarchy6"/>
    <dgm:cxn modelId="{422EA9AD-B030-4F18-8B8A-765730D9E3F8}" type="presParOf" srcId="{FAE79FCF-3D54-48EA-8A1E-3144A3AD5CAF}" destId="{DB61E288-14FA-4231-9F6F-6416D15483E1}" srcOrd="0" destOrd="0" presId="urn:microsoft.com/office/officeart/2005/8/layout/hierarchy6"/>
    <dgm:cxn modelId="{BE843B0B-0C52-42CE-91B6-E05648AD1262}" type="presParOf" srcId="{DB61E288-14FA-4231-9F6F-6416D15483E1}" destId="{945DD623-FF83-4EBB-85B4-600A0C260791}" srcOrd="0" destOrd="0" presId="urn:microsoft.com/office/officeart/2005/8/layout/hierarchy6"/>
    <dgm:cxn modelId="{4D5481EE-1F47-4D6A-8AC9-BE9FEB3FA26B}" type="presParOf" srcId="{DB61E288-14FA-4231-9F6F-6416D15483E1}" destId="{BAA5683D-A801-44C1-B77D-4FFE28F7765E}" srcOrd="1" destOrd="0" presId="urn:microsoft.com/office/officeart/2005/8/layout/hierarchy6"/>
    <dgm:cxn modelId="{CDBD923A-FC07-412D-BE12-B2FA6AF8122E}" type="presParOf" srcId="{BAA5683D-A801-44C1-B77D-4FFE28F7765E}" destId="{DC9CD137-1F6B-42AF-AAE8-F0BAACEF9DBA}" srcOrd="0" destOrd="0" presId="urn:microsoft.com/office/officeart/2005/8/layout/hierarchy6"/>
    <dgm:cxn modelId="{12FD3FAC-CBA5-46F5-AFCF-A90643F82FF0}" type="presParOf" srcId="{BAA5683D-A801-44C1-B77D-4FFE28F7765E}" destId="{380A589D-7386-458F-9EA6-0BAE6445DFC9}" srcOrd="1" destOrd="0" presId="urn:microsoft.com/office/officeart/2005/8/layout/hierarchy6"/>
    <dgm:cxn modelId="{338C1289-AA55-4C71-A109-0078E5D872C0}" type="presParOf" srcId="{380A589D-7386-458F-9EA6-0BAE6445DFC9}" destId="{A87D187A-5D9B-4BF0-A7B8-B6A3449D0333}" srcOrd="0" destOrd="0" presId="urn:microsoft.com/office/officeart/2005/8/layout/hierarchy6"/>
    <dgm:cxn modelId="{3F31588A-EBF2-4505-85A0-60F020D71625}" type="presParOf" srcId="{380A589D-7386-458F-9EA6-0BAE6445DFC9}" destId="{A495D15C-9115-4715-8865-572F606D3C52}" srcOrd="1" destOrd="0" presId="urn:microsoft.com/office/officeart/2005/8/layout/hierarchy6"/>
    <dgm:cxn modelId="{C765456F-650D-42DD-AE8A-AE322A60D7DC}" type="presParOf" srcId="{A495D15C-9115-4715-8865-572F606D3C52}" destId="{E77AB41B-B37D-44A5-A316-85F5304C9D0A}" srcOrd="0" destOrd="0" presId="urn:microsoft.com/office/officeart/2005/8/layout/hierarchy6"/>
    <dgm:cxn modelId="{8F2296DE-7505-4948-815D-60E8C221268A}" type="presParOf" srcId="{A495D15C-9115-4715-8865-572F606D3C52}" destId="{02DD6EA0-CD78-4D5E-B05C-C3B2EF1EE703}" srcOrd="1" destOrd="0" presId="urn:microsoft.com/office/officeart/2005/8/layout/hierarchy6"/>
    <dgm:cxn modelId="{402A5447-CB28-4E0F-A86C-290EBF4766C9}" type="presParOf" srcId="{02DD6EA0-CD78-4D5E-B05C-C3B2EF1EE703}" destId="{A7FA4E55-B001-49A5-9413-AF02AE9316FE}" srcOrd="0" destOrd="0" presId="urn:microsoft.com/office/officeart/2005/8/layout/hierarchy6"/>
    <dgm:cxn modelId="{1E0A762A-D8F7-4155-A2E4-EE0755D0BF87}" type="presParOf" srcId="{02DD6EA0-CD78-4D5E-B05C-C3B2EF1EE703}" destId="{B99B8F8D-5A04-4BC5-97C5-4BC587D78E7E}" srcOrd="1" destOrd="0" presId="urn:microsoft.com/office/officeart/2005/8/layout/hierarchy6"/>
    <dgm:cxn modelId="{9F9ABFA8-9DDD-4026-9A16-DC575EC502B7}" type="presParOf" srcId="{B99B8F8D-5A04-4BC5-97C5-4BC587D78E7E}" destId="{964C3914-0D54-46BC-B954-2F6434BDE1D8}" srcOrd="0" destOrd="0" presId="urn:microsoft.com/office/officeart/2005/8/layout/hierarchy6"/>
    <dgm:cxn modelId="{489E9C3F-1023-491E-85E2-331C17C7EDA1}" type="presParOf" srcId="{B99B8F8D-5A04-4BC5-97C5-4BC587D78E7E}" destId="{AB0F3AB7-0B2F-4393-8D4E-1FCDD34CC12D}" srcOrd="1" destOrd="0" presId="urn:microsoft.com/office/officeart/2005/8/layout/hierarchy6"/>
    <dgm:cxn modelId="{4280BB66-168C-4821-8E09-2F5D6C330013}" type="presParOf" srcId="{AB0F3AB7-0B2F-4393-8D4E-1FCDD34CC12D}" destId="{3F26626C-861E-4113-A4EA-0E6A01AEA4EB}" srcOrd="0" destOrd="0" presId="urn:microsoft.com/office/officeart/2005/8/layout/hierarchy6"/>
    <dgm:cxn modelId="{7FF0484A-0BFC-4604-8159-F76B2FD17DEC}" type="presParOf" srcId="{AB0F3AB7-0B2F-4393-8D4E-1FCDD34CC12D}" destId="{E94BCFD3-EB80-4129-8E3D-9502A8753BCC}" srcOrd="1" destOrd="0" presId="urn:microsoft.com/office/officeart/2005/8/layout/hierarchy6"/>
    <dgm:cxn modelId="{994B498A-F141-4A9E-B46E-353A16DB2670}" type="presParOf" srcId="{B99B8F8D-5A04-4BC5-97C5-4BC587D78E7E}" destId="{B97BC931-FD4D-4582-9C2A-FF86B6ED1CD2}" srcOrd="2" destOrd="0" presId="urn:microsoft.com/office/officeart/2005/8/layout/hierarchy6"/>
    <dgm:cxn modelId="{7AAEEA9C-993F-444B-93F5-3107CFAF61DD}" type="presParOf" srcId="{B99B8F8D-5A04-4BC5-97C5-4BC587D78E7E}" destId="{8FD08D15-AD91-4A36-B452-51D90D2A7DCC}" srcOrd="3" destOrd="0" presId="urn:microsoft.com/office/officeart/2005/8/layout/hierarchy6"/>
    <dgm:cxn modelId="{769BCA28-BA11-488C-8435-BCEE74D4AD8A}" type="presParOf" srcId="{8FD08D15-AD91-4A36-B452-51D90D2A7DCC}" destId="{8FFA4676-61B4-47A5-9D9A-F6BBB19B14FF}" srcOrd="0" destOrd="0" presId="urn:microsoft.com/office/officeart/2005/8/layout/hierarchy6"/>
    <dgm:cxn modelId="{3341C7AF-9BE4-47B6-89C3-F6D08411BE9F}" type="presParOf" srcId="{8FD08D15-AD91-4A36-B452-51D90D2A7DCC}" destId="{48B01070-EE66-4029-AA6D-1BEB6DFF306F}" srcOrd="1" destOrd="0" presId="urn:microsoft.com/office/officeart/2005/8/layout/hierarchy6"/>
    <dgm:cxn modelId="{86A44886-CD8A-4164-9722-2D2C44E281BA}" type="presParOf" srcId="{A495D15C-9115-4715-8865-572F606D3C52}" destId="{28D70BBA-D583-4AF5-95DE-0350F4614398}" srcOrd="2" destOrd="0" presId="urn:microsoft.com/office/officeart/2005/8/layout/hierarchy6"/>
    <dgm:cxn modelId="{0CA33539-9B54-4D0E-B7CB-23A6B47B1546}" type="presParOf" srcId="{A495D15C-9115-4715-8865-572F606D3C52}" destId="{E56EABEE-62C2-481B-ACBC-01922C103654}" srcOrd="3" destOrd="0" presId="urn:microsoft.com/office/officeart/2005/8/layout/hierarchy6"/>
    <dgm:cxn modelId="{72D10FEA-A118-4141-BDF0-8688671186CE}" type="presParOf" srcId="{E56EABEE-62C2-481B-ACBC-01922C103654}" destId="{48B96AA4-1E74-44A0-886F-FDAC1FB4A8C7}" srcOrd="0" destOrd="0" presId="urn:microsoft.com/office/officeart/2005/8/layout/hierarchy6"/>
    <dgm:cxn modelId="{0B440449-87C0-4936-95F5-FF921D2BD7AD}" type="presParOf" srcId="{E56EABEE-62C2-481B-ACBC-01922C103654}" destId="{27E9DE1E-C8F5-46A8-B43D-52B61E4B8B0A}" srcOrd="1" destOrd="0" presId="urn:microsoft.com/office/officeart/2005/8/layout/hierarchy6"/>
    <dgm:cxn modelId="{17272C6A-7822-41B5-A74B-215431F2C64B}" type="presParOf" srcId="{A495D15C-9115-4715-8865-572F606D3C52}" destId="{9BF8D8D6-5BD0-455D-A62C-1750C817125F}" srcOrd="4" destOrd="0" presId="urn:microsoft.com/office/officeart/2005/8/layout/hierarchy6"/>
    <dgm:cxn modelId="{D880DA8D-78DF-4916-8245-E8195EDB9A10}" type="presParOf" srcId="{A495D15C-9115-4715-8865-572F606D3C52}" destId="{B08745FD-CE2F-4836-B282-870F7EEB043F}" srcOrd="5" destOrd="0" presId="urn:microsoft.com/office/officeart/2005/8/layout/hierarchy6"/>
    <dgm:cxn modelId="{3064553C-A511-4580-9BC7-54B2DB92B883}" type="presParOf" srcId="{B08745FD-CE2F-4836-B282-870F7EEB043F}" destId="{5D2CA9EE-0EB7-4658-BBF7-35AB5A176CA1}" srcOrd="0" destOrd="0" presId="urn:microsoft.com/office/officeart/2005/8/layout/hierarchy6"/>
    <dgm:cxn modelId="{E0334DB6-979D-4133-9E2D-CF8D4461F18D}" type="presParOf" srcId="{B08745FD-CE2F-4836-B282-870F7EEB043F}" destId="{0DFF9C27-2E09-48CC-98EC-D916E5113C16}" srcOrd="1" destOrd="0" presId="urn:microsoft.com/office/officeart/2005/8/layout/hierarchy6"/>
    <dgm:cxn modelId="{429309F1-A8EC-4A41-83A5-371F0B3DC288}" type="presParOf" srcId="{BAA5683D-A801-44C1-B77D-4FFE28F7765E}" destId="{160D713B-4B50-4313-B94E-AAA748F09DAC}" srcOrd="2" destOrd="0" presId="urn:microsoft.com/office/officeart/2005/8/layout/hierarchy6"/>
    <dgm:cxn modelId="{4484FB33-2BB8-461E-8B70-CFD7AA4DD092}" type="presParOf" srcId="{BAA5683D-A801-44C1-B77D-4FFE28F7765E}" destId="{DE919AD5-8C39-423D-B4CC-F23047FD4CC0}" srcOrd="3" destOrd="0" presId="urn:microsoft.com/office/officeart/2005/8/layout/hierarchy6"/>
    <dgm:cxn modelId="{E28E8977-00ED-4EB8-BF30-A6BD24B69358}" type="presParOf" srcId="{DE919AD5-8C39-423D-B4CC-F23047FD4CC0}" destId="{2995DFC9-909E-4A34-BCF3-10518F708B36}" srcOrd="0" destOrd="0" presId="urn:microsoft.com/office/officeart/2005/8/layout/hierarchy6"/>
    <dgm:cxn modelId="{0B7671A2-338E-4DA0-BE90-598776511F07}" type="presParOf" srcId="{DE919AD5-8C39-423D-B4CC-F23047FD4CC0}" destId="{94B1C378-E0F5-483E-A93F-24ADA0BBAD55}" srcOrd="1" destOrd="0" presId="urn:microsoft.com/office/officeart/2005/8/layout/hierarchy6"/>
    <dgm:cxn modelId="{89412DEA-207B-44AC-82A6-3266F0D7A736}" type="presParOf" srcId="{B6A8B284-AE8B-494B-859D-84AF75B56847}" destId="{D5A8F10E-87DD-436E-93BD-043F51B7F8C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927575" y="721"/>
          <a:ext cx="600977" cy="400651"/>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project.prj</a:t>
          </a:r>
        </a:p>
      </dsp:txBody>
      <dsp:txXfrm>
        <a:off x="4939310" y="12456"/>
        <a:ext cx="577507" cy="377181"/>
      </dsp:txXfrm>
    </dsp:sp>
    <dsp:sp modelId="{DC9CD137-1F6B-42AF-AAE8-F0BAACEF9DBA}">
      <dsp:nvSpPr>
        <dsp:cNvPr id="0" name=""/>
        <dsp:cNvSpPr/>
      </dsp:nvSpPr>
      <dsp:spPr>
        <a:xfrm>
          <a:off x="4837429" y="401373"/>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4536940"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solution1</a:t>
          </a:r>
        </a:p>
      </dsp:txBody>
      <dsp:txXfrm>
        <a:off x="4548675" y="573368"/>
        <a:ext cx="577507" cy="377181"/>
      </dsp:txXfrm>
    </dsp:sp>
    <dsp:sp modelId="{E77AB41B-B37D-44A5-A316-85F5304C9D0A}">
      <dsp:nvSpPr>
        <dsp:cNvPr id="0" name=""/>
        <dsp:cNvSpPr/>
      </dsp:nvSpPr>
      <dsp:spPr>
        <a:xfrm>
          <a:off x="4056158" y="962285"/>
          <a:ext cx="781270" cy="160260"/>
        </a:xfrm>
        <a:custGeom>
          <a:avLst/>
          <a:gdLst/>
          <a:ahLst/>
          <a:cxnLst/>
          <a:rect l="0" t="0" r="0" b="0"/>
          <a:pathLst>
            <a:path>
              <a:moveTo>
                <a:pt x="781270" y="0"/>
              </a:moveTo>
              <a:lnTo>
                <a:pt x="781270" y="80130"/>
              </a:lnTo>
              <a:lnTo>
                <a:pt x="0" y="80130"/>
              </a:lnTo>
              <a:lnTo>
                <a:pt x="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3755669"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impl</a:t>
          </a:r>
        </a:p>
      </dsp:txBody>
      <dsp:txXfrm>
        <a:off x="3767404" y="1134281"/>
        <a:ext cx="577507" cy="377181"/>
      </dsp:txXfrm>
    </dsp:sp>
    <dsp:sp modelId="{CCA63584-0400-4A03-A45D-FB3A04849D2A}">
      <dsp:nvSpPr>
        <dsp:cNvPr id="0" name=""/>
        <dsp:cNvSpPr/>
      </dsp:nvSpPr>
      <dsp:spPr>
        <a:xfrm>
          <a:off x="2884251" y="1523198"/>
          <a:ext cx="1171906" cy="160260"/>
        </a:xfrm>
        <a:custGeom>
          <a:avLst/>
          <a:gdLst/>
          <a:ahLst/>
          <a:cxnLst/>
          <a:rect l="0" t="0" r="0" b="0"/>
          <a:pathLst>
            <a:path>
              <a:moveTo>
                <a:pt x="1171906" y="0"/>
              </a:moveTo>
              <a:lnTo>
                <a:pt x="1171906"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6A8219-FFFD-450A-A89A-2DD0A5E2EDE7}">
      <dsp:nvSpPr>
        <dsp:cNvPr id="0" name=""/>
        <dsp:cNvSpPr/>
      </dsp:nvSpPr>
      <dsp:spPr>
        <a:xfrm>
          <a:off x="2583762"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verilog</a:t>
          </a:r>
        </a:p>
      </dsp:txBody>
      <dsp:txXfrm>
        <a:off x="2595497" y="1695193"/>
        <a:ext cx="577507" cy="377181"/>
      </dsp:txXfrm>
    </dsp:sp>
    <dsp:sp modelId="{BEDFEECD-A03D-4CBC-85AB-698C89FB1F33}">
      <dsp:nvSpPr>
        <dsp:cNvPr id="0" name=""/>
        <dsp:cNvSpPr/>
      </dsp:nvSpPr>
      <dsp:spPr>
        <a:xfrm>
          <a:off x="3665522" y="1523198"/>
          <a:ext cx="390635" cy="160260"/>
        </a:xfrm>
        <a:custGeom>
          <a:avLst/>
          <a:gdLst/>
          <a:ahLst/>
          <a:cxnLst/>
          <a:rect l="0" t="0" r="0" b="0"/>
          <a:pathLst>
            <a:path>
              <a:moveTo>
                <a:pt x="390635" y="0"/>
              </a:moveTo>
              <a:lnTo>
                <a:pt x="390635" y="80130"/>
              </a:lnTo>
              <a:lnTo>
                <a:pt x="0" y="80130"/>
              </a:lnTo>
              <a:lnTo>
                <a:pt x="0"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CF9B81-9A75-48FB-88E0-D146CB6ACF6A}">
      <dsp:nvSpPr>
        <dsp:cNvPr id="0" name=""/>
        <dsp:cNvSpPr/>
      </dsp:nvSpPr>
      <dsp:spPr>
        <a:xfrm>
          <a:off x="3365033"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vhdl</a:t>
          </a:r>
          <a:endParaRPr lang="en-US" sz="900" kern="1200" dirty="0">
            <a:solidFill>
              <a:srgbClr val="FFFFFF"/>
            </a:solidFill>
            <a:latin typeface="Arial"/>
            <a:ea typeface="+mn-ea"/>
            <a:cs typeface="+mn-cs"/>
          </a:endParaRPr>
        </a:p>
      </dsp:txBody>
      <dsp:txXfrm>
        <a:off x="3376768" y="1695193"/>
        <a:ext cx="577507" cy="377181"/>
      </dsp:txXfrm>
    </dsp:sp>
    <dsp:sp modelId="{964C3914-0D54-46BC-B954-2F6434BDE1D8}">
      <dsp:nvSpPr>
        <dsp:cNvPr id="0" name=""/>
        <dsp:cNvSpPr/>
      </dsp:nvSpPr>
      <dsp:spPr>
        <a:xfrm>
          <a:off x="4056158" y="1523198"/>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4146304"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ip</a:t>
          </a:r>
          <a:endParaRPr lang="en-US" sz="900" kern="1200" dirty="0">
            <a:solidFill>
              <a:srgbClr val="FFFFFF"/>
            </a:solidFill>
            <a:latin typeface="Arial"/>
            <a:ea typeface="+mn-ea"/>
            <a:cs typeface="+mn-cs"/>
          </a:endParaRPr>
        </a:p>
      </dsp:txBody>
      <dsp:txXfrm>
        <a:off x="4158039" y="1695193"/>
        <a:ext cx="577507" cy="377181"/>
      </dsp:txXfrm>
    </dsp:sp>
    <dsp:sp modelId="{B97BC931-FD4D-4582-9C2A-FF86B6ED1CD2}">
      <dsp:nvSpPr>
        <dsp:cNvPr id="0" name=""/>
        <dsp:cNvSpPr/>
      </dsp:nvSpPr>
      <dsp:spPr>
        <a:xfrm>
          <a:off x="4056158" y="1523198"/>
          <a:ext cx="1171906" cy="160260"/>
        </a:xfrm>
        <a:custGeom>
          <a:avLst/>
          <a:gdLst/>
          <a:ahLst/>
          <a:cxnLst/>
          <a:rect l="0" t="0" r="0" b="0"/>
          <a:pathLst>
            <a:path>
              <a:moveTo>
                <a:pt x="0" y="0"/>
              </a:moveTo>
              <a:lnTo>
                <a:pt x="0" y="80130"/>
              </a:lnTo>
              <a:lnTo>
                <a:pt x="1171906" y="80130"/>
              </a:lnTo>
              <a:lnTo>
                <a:pt x="1171906" y="160260"/>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4927575" y="1683458"/>
          <a:ext cx="600977" cy="400651"/>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sysgen</a:t>
          </a:r>
          <a:endParaRPr lang="en-US" sz="900" kern="1200" dirty="0">
            <a:solidFill>
              <a:srgbClr val="FFFFFF"/>
            </a:solidFill>
            <a:latin typeface="Arial"/>
            <a:ea typeface="+mn-ea"/>
            <a:cs typeface="+mn-cs"/>
          </a:endParaRPr>
        </a:p>
      </dsp:txBody>
      <dsp:txXfrm>
        <a:off x="4939310" y="1695193"/>
        <a:ext cx="577507" cy="377181"/>
      </dsp:txXfrm>
    </dsp:sp>
    <dsp:sp modelId="{28D70BBA-D583-4AF5-95DE-0350F4614398}">
      <dsp:nvSpPr>
        <dsp:cNvPr id="0" name=""/>
        <dsp:cNvSpPr/>
      </dsp:nvSpPr>
      <dsp:spPr>
        <a:xfrm>
          <a:off x="4791709" y="962285"/>
          <a:ext cx="91440" cy="160260"/>
        </a:xfrm>
        <a:custGeom>
          <a:avLst/>
          <a:gdLst/>
          <a:ahLst/>
          <a:cxnLst/>
          <a:rect l="0" t="0" r="0" b="0"/>
          <a:pathLst>
            <a:path>
              <a:moveTo>
                <a:pt x="45720" y="0"/>
              </a:moveTo>
              <a:lnTo>
                <a:pt x="4572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4536940"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syn</a:t>
          </a:r>
          <a:endParaRPr lang="en-US" sz="900" kern="1200" dirty="0">
            <a:solidFill>
              <a:srgbClr val="FFFFFF"/>
            </a:solidFill>
            <a:latin typeface="Arial"/>
            <a:ea typeface="+mn-ea"/>
            <a:cs typeface="+mn-cs"/>
          </a:endParaRPr>
        </a:p>
      </dsp:txBody>
      <dsp:txXfrm>
        <a:off x="4548675" y="1134281"/>
        <a:ext cx="577507" cy="377181"/>
      </dsp:txXfrm>
    </dsp:sp>
    <dsp:sp modelId="{9BF8D8D6-5BD0-455D-A62C-1750C817125F}">
      <dsp:nvSpPr>
        <dsp:cNvPr id="0" name=""/>
        <dsp:cNvSpPr/>
      </dsp:nvSpPr>
      <dsp:spPr>
        <a:xfrm>
          <a:off x="4837429" y="962285"/>
          <a:ext cx="781270" cy="160260"/>
        </a:xfrm>
        <a:custGeom>
          <a:avLst/>
          <a:gdLst/>
          <a:ahLst/>
          <a:cxnLst/>
          <a:rect l="0" t="0" r="0" b="0"/>
          <a:pathLst>
            <a:path>
              <a:moveTo>
                <a:pt x="0" y="0"/>
              </a:moveTo>
              <a:lnTo>
                <a:pt x="0" y="80130"/>
              </a:lnTo>
              <a:lnTo>
                <a:pt x="781270" y="80130"/>
              </a:lnTo>
              <a:lnTo>
                <a:pt x="781270" y="160260"/>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5318211" y="1122546"/>
          <a:ext cx="600977" cy="400651"/>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a:ea typeface="+mn-ea"/>
              <a:cs typeface="+mn-cs"/>
            </a:rPr>
            <a:t>sim</a:t>
          </a:r>
        </a:p>
      </dsp:txBody>
      <dsp:txXfrm>
        <a:off x="5329946" y="1134281"/>
        <a:ext cx="577507" cy="377181"/>
      </dsp:txXfrm>
    </dsp:sp>
    <dsp:sp modelId="{160D713B-4B50-4313-B94E-AAA748F09DAC}">
      <dsp:nvSpPr>
        <dsp:cNvPr id="0" name=""/>
        <dsp:cNvSpPr/>
      </dsp:nvSpPr>
      <dsp:spPr>
        <a:xfrm>
          <a:off x="5228064" y="401373"/>
          <a:ext cx="390635" cy="160260"/>
        </a:xfrm>
        <a:custGeom>
          <a:avLst/>
          <a:gdLst/>
          <a:ahLst/>
          <a:cxnLst/>
          <a:rect l="0" t="0" r="0" b="0"/>
          <a:pathLst>
            <a:path>
              <a:moveTo>
                <a:pt x="0" y="0"/>
              </a:moveTo>
              <a:lnTo>
                <a:pt x="0" y="80130"/>
              </a:lnTo>
              <a:lnTo>
                <a:pt x="390635" y="80130"/>
              </a:lnTo>
              <a:lnTo>
                <a:pt x="390635" y="160260"/>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5318211" y="561633"/>
          <a:ext cx="600977" cy="400651"/>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FFFFFF"/>
              </a:solidFill>
              <a:latin typeface="Arial"/>
              <a:ea typeface="+mn-ea"/>
              <a:cs typeface="+mn-cs"/>
            </a:rPr>
            <a:t>solutionN</a:t>
          </a:r>
          <a:endParaRPr lang="en-US" sz="900" kern="1200" dirty="0">
            <a:solidFill>
              <a:srgbClr val="FFFFFF"/>
            </a:solidFill>
            <a:latin typeface="Arial"/>
            <a:ea typeface="+mn-ea"/>
            <a:cs typeface="+mn-cs"/>
          </a:endParaRPr>
        </a:p>
      </dsp:txBody>
      <dsp:txXfrm>
        <a:off x="5329946" y="573368"/>
        <a:ext cx="577507" cy="377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DD623-FF83-4EBB-85B4-600A0C260791}">
      <dsp:nvSpPr>
        <dsp:cNvPr id="0" name=""/>
        <dsp:cNvSpPr/>
      </dsp:nvSpPr>
      <dsp:spPr>
        <a:xfrm>
          <a:off x="4280590" y="1372"/>
          <a:ext cx="774689" cy="516459"/>
        </a:xfrm>
        <a:prstGeom prst="roundRect">
          <a:avLst>
            <a:gd name="adj" fmla="val 10000"/>
          </a:avLst>
        </a:prstGeom>
        <a:solidFill>
          <a:srgbClr val="008CA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project.prj</a:t>
          </a:r>
        </a:p>
      </dsp:txBody>
      <dsp:txXfrm>
        <a:off x="4295717" y="16499"/>
        <a:ext cx="744435" cy="486205"/>
      </dsp:txXfrm>
    </dsp:sp>
    <dsp:sp modelId="{DC9CD137-1F6B-42AF-AAE8-F0BAACEF9DBA}">
      <dsp:nvSpPr>
        <dsp:cNvPr id="0" name=""/>
        <dsp:cNvSpPr/>
      </dsp:nvSpPr>
      <dsp:spPr>
        <a:xfrm>
          <a:off x="4164387" y="517832"/>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7D187A-5D9B-4BF0-A7B8-B6A3449D0333}">
      <dsp:nvSpPr>
        <dsp:cNvPr id="0" name=""/>
        <dsp:cNvSpPr/>
      </dsp:nvSpPr>
      <dsp:spPr>
        <a:xfrm>
          <a:off x="3777042"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solution1</a:t>
          </a:r>
        </a:p>
      </dsp:txBody>
      <dsp:txXfrm>
        <a:off x="3792169" y="739543"/>
        <a:ext cx="744435" cy="486205"/>
      </dsp:txXfrm>
    </dsp:sp>
    <dsp:sp modelId="{E77AB41B-B37D-44A5-A316-85F5304C9D0A}">
      <dsp:nvSpPr>
        <dsp:cNvPr id="0" name=""/>
        <dsp:cNvSpPr/>
      </dsp:nvSpPr>
      <dsp:spPr>
        <a:xfrm>
          <a:off x="3157290" y="1240876"/>
          <a:ext cx="1007096" cy="206583"/>
        </a:xfrm>
        <a:custGeom>
          <a:avLst/>
          <a:gdLst/>
          <a:ahLst/>
          <a:cxnLst/>
          <a:rect l="0" t="0" r="0" b="0"/>
          <a:pathLst>
            <a:path>
              <a:moveTo>
                <a:pt x="1007096" y="0"/>
              </a:moveTo>
              <a:lnTo>
                <a:pt x="1007096" y="103291"/>
              </a:lnTo>
              <a:lnTo>
                <a:pt x="0" y="103291"/>
              </a:lnTo>
              <a:lnTo>
                <a:pt x="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FA4E55-B001-49A5-9413-AF02AE9316FE}">
      <dsp:nvSpPr>
        <dsp:cNvPr id="0" name=""/>
        <dsp:cNvSpPr/>
      </dsp:nvSpPr>
      <dsp:spPr>
        <a:xfrm>
          <a:off x="2769945"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impl</a:t>
          </a:r>
        </a:p>
      </dsp:txBody>
      <dsp:txXfrm>
        <a:off x="2785072" y="1462586"/>
        <a:ext cx="744435" cy="486205"/>
      </dsp:txXfrm>
    </dsp:sp>
    <dsp:sp modelId="{964C3914-0D54-46BC-B954-2F6434BDE1D8}">
      <dsp:nvSpPr>
        <dsp:cNvPr id="0" name=""/>
        <dsp:cNvSpPr/>
      </dsp:nvSpPr>
      <dsp:spPr>
        <a:xfrm>
          <a:off x="2653742" y="1963919"/>
          <a:ext cx="503548" cy="206583"/>
        </a:xfrm>
        <a:custGeom>
          <a:avLst/>
          <a:gdLst/>
          <a:ahLst/>
          <a:cxnLst/>
          <a:rect l="0" t="0" r="0" b="0"/>
          <a:pathLst>
            <a:path>
              <a:moveTo>
                <a:pt x="503548" y="0"/>
              </a:moveTo>
              <a:lnTo>
                <a:pt x="503548" y="103291"/>
              </a:lnTo>
              <a:lnTo>
                <a:pt x="0" y="103291"/>
              </a:lnTo>
              <a:lnTo>
                <a:pt x="0"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F26626C-861E-4113-A4EA-0E6A01AEA4EB}">
      <dsp:nvSpPr>
        <dsp:cNvPr id="0" name=""/>
        <dsp:cNvSpPr/>
      </dsp:nvSpPr>
      <dsp:spPr>
        <a:xfrm>
          <a:off x="2266397"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ip</a:t>
          </a:r>
          <a:endParaRPr lang="en-US" sz="1100" kern="1200" dirty="0">
            <a:solidFill>
              <a:srgbClr val="FFFFFF"/>
            </a:solidFill>
            <a:latin typeface="Arial"/>
            <a:ea typeface="+mn-ea"/>
            <a:cs typeface="+mn-cs"/>
          </a:endParaRPr>
        </a:p>
      </dsp:txBody>
      <dsp:txXfrm>
        <a:off x="2281524" y="2185630"/>
        <a:ext cx="744435" cy="486205"/>
      </dsp:txXfrm>
    </dsp:sp>
    <dsp:sp modelId="{B97BC931-FD4D-4582-9C2A-FF86B6ED1CD2}">
      <dsp:nvSpPr>
        <dsp:cNvPr id="0" name=""/>
        <dsp:cNvSpPr/>
      </dsp:nvSpPr>
      <dsp:spPr>
        <a:xfrm>
          <a:off x="3157290" y="1963919"/>
          <a:ext cx="503548" cy="206583"/>
        </a:xfrm>
        <a:custGeom>
          <a:avLst/>
          <a:gdLst/>
          <a:ahLst/>
          <a:cxnLst/>
          <a:rect l="0" t="0" r="0" b="0"/>
          <a:pathLst>
            <a:path>
              <a:moveTo>
                <a:pt x="0" y="0"/>
              </a:moveTo>
              <a:lnTo>
                <a:pt x="0" y="103291"/>
              </a:lnTo>
              <a:lnTo>
                <a:pt x="503548" y="103291"/>
              </a:lnTo>
              <a:lnTo>
                <a:pt x="503548" y="206583"/>
              </a:lnTo>
            </a:path>
          </a:pathLst>
        </a:custGeom>
        <a:noFill/>
        <a:ln w="25400" cap="flat" cmpd="sng" algn="ctr">
          <a:solidFill>
            <a:srgbClr val="3F3F3F">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FA4676-61B4-47A5-9D9A-F6BBB19B14FF}">
      <dsp:nvSpPr>
        <dsp:cNvPr id="0" name=""/>
        <dsp:cNvSpPr/>
      </dsp:nvSpPr>
      <dsp:spPr>
        <a:xfrm>
          <a:off x="3273493" y="2170503"/>
          <a:ext cx="774689" cy="516459"/>
        </a:xfrm>
        <a:prstGeom prst="roundRect">
          <a:avLst>
            <a:gd name="adj" fmla="val 10000"/>
          </a:avLst>
        </a:prstGeom>
        <a:solidFill>
          <a:srgbClr val="3F3F3F">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sysgen</a:t>
          </a:r>
          <a:endParaRPr lang="en-US" sz="1100" kern="1200" dirty="0">
            <a:solidFill>
              <a:srgbClr val="FFFFFF"/>
            </a:solidFill>
            <a:latin typeface="Arial"/>
            <a:ea typeface="+mn-ea"/>
            <a:cs typeface="+mn-cs"/>
          </a:endParaRPr>
        </a:p>
      </dsp:txBody>
      <dsp:txXfrm>
        <a:off x="3288620" y="2185630"/>
        <a:ext cx="744435" cy="486205"/>
      </dsp:txXfrm>
    </dsp:sp>
    <dsp:sp modelId="{28D70BBA-D583-4AF5-95DE-0350F4614398}">
      <dsp:nvSpPr>
        <dsp:cNvPr id="0" name=""/>
        <dsp:cNvSpPr/>
      </dsp:nvSpPr>
      <dsp:spPr>
        <a:xfrm>
          <a:off x="4118667" y="1240876"/>
          <a:ext cx="91440" cy="206583"/>
        </a:xfrm>
        <a:custGeom>
          <a:avLst/>
          <a:gdLst/>
          <a:ahLst/>
          <a:cxnLst/>
          <a:rect l="0" t="0" r="0" b="0"/>
          <a:pathLst>
            <a:path>
              <a:moveTo>
                <a:pt x="45720" y="0"/>
              </a:moveTo>
              <a:lnTo>
                <a:pt x="45720"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B96AA4-1E74-44A0-886F-FDAC1FB4A8C7}">
      <dsp:nvSpPr>
        <dsp:cNvPr id="0" name=""/>
        <dsp:cNvSpPr/>
      </dsp:nvSpPr>
      <dsp:spPr>
        <a:xfrm>
          <a:off x="3777042"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syn</a:t>
          </a:r>
          <a:endParaRPr lang="en-US" sz="1100" kern="1200" dirty="0">
            <a:solidFill>
              <a:srgbClr val="FFFFFF"/>
            </a:solidFill>
            <a:latin typeface="Arial"/>
            <a:ea typeface="+mn-ea"/>
            <a:cs typeface="+mn-cs"/>
          </a:endParaRPr>
        </a:p>
      </dsp:txBody>
      <dsp:txXfrm>
        <a:off x="3792169" y="1462586"/>
        <a:ext cx="744435" cy="486205"/>
      </dsp:txXfrm>
    </dsp:sp>
    <dsp:sp modelId="{9BF8D8D6-5BD0-455D-A62C-1750C817125F}">
      <dsp:nvSpPr>
        <dsp:cNvPr id="0" name=""/>
        <dsp:cNvSpPr/>
      </dsp:nvSpPr>
      <dsp:spPr>
        <a:xfrm>
          <a:off x="4164387" y="1240876"/>
          <a:ext cx="1007096" cy="206583"/>
        </a:xfrm>
        <a:custGeom>
          <a:avLst/>
          <a:gdLst/>
          <a:ahLst/>
          <a:cxnLst/>
          <a:rect l="0" t="0" r="0" b="0"/>
          <a:pathLst>
            <a:path>
              <a:moveTo>
                <a:pt x="0" y="0"/>
              </a:moveTo>
              <a:lnTo>
                <a:pt x="0" y="103291"/>
              </a:lnTo>
              <a:lnTo>
                <a:pt x="1007096" y="103291"/>
              </a:lnTo>
              <a:lnTo>
                <a:pt x="1007096" y="206583"/>
              </a:lnTo>
            </a:path>
          </a:pathLst>
        </a:custGeom>
        <a:noFill/>
        <a:ln w="25400" cap="flat" cmpd="sng" algn="ctr">
          <a:solidFill>
            <a:srgbClr val="6D707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2CA9EE-0EB7-4658-BBF7-35AB5A176CA1}">
      <dsp:nvSpPr>
        <dsp:cNvPr id="0" name=""/>
        <dsp:cNvSpPr/>
      </dsp:nvSpPr>
      <dsp:spPr>
        <a:xfrm>
          <a:off x="4784138" y="1447459"/>
          <a:ext cx="774689" cy="516459"/>
        </a:xfrm>
        <a:prstGeom prst="roundRect">
          <a:avLst>
            <a:gd name="adj" fmla="val 10000"/>
          </a:avLst>
        </a:prstGeom>
        <a:solidFill>
          <a:srgbClr val="6D7076">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a:ea typeface="+mn-ea"/>
              <a:cs typeface="+mn-cs"/>
            </a:rPr>
            <a:t>sim</a:t>
          </a:r>
        </a:p>
      </dsp:txBody>
      <dsp:txXfrm>
        <a:off x="4799265" y="1462586"/>
        <a:ext cx="744435" cy="486205"/>
      </dsp:txXfrm>
    </dsp:sp>
    <dsp:sp modelId="{160D713B-4B50-4313-B94E-AAA748F09DAC}">
      <dsp:nvSpPr>
        <dsp:cNvPr id="0" name=""/>
        <dsp:cNvSpPr/>
      </dsp:nvSpPr>
      <dsp:spPr>
        <a:xfrm>
          <a:off x="4667935" y="517832"/>
          <a:ext cx="436847" cy="206583"/>
        </a:xfrm>
        <a:custGeom>
          <a:avLst/>
          <a:gdLst/>
          <a:ahLst/>
          <a:cxnLst/>
          <a:rect l="0" t="0" r="0" b="0"/>
          <a:pathLst>
            <a:path>
              <a:moveTo>
                <a:pt x="0" y="0"/>
              </a:moveTo>
              <a:lnTo>
                <a:pt x="0" y="103291"/>
              </a:lnTo>
              <a:lnTo>
                <a:pt x="436847" y="103291"/>
              </a:lnTo>
              <a:lnTo>
                <a:pt x="436847" y="206583"/>
              </a:lnTo>
            </a:path>
          </a:pathLst>
        </a:custGeom>
        <a:noFill/>
        <a:ln w="25400" cap="flat" cmpd="sng" algn="ctr">
          <a:solidFill>
            <a:srgbClr val="B20838">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995DFC9-909E-4A34-BCF3-10518F708B36}">
      <dsp:nvSpPr>
        <dsp:cNvPr id="0" name=""/>
        <dsp:cNvSpPr/>
      </dsp:nvSpPr>
      <dsp:spPr>
        <a:xfrm>
          <a:off x="4717438" y="724416"/>
          <a:ext cx="774689" cy="516459"/>
        </a:xfrm>
        <a:prstGeom prst="roundRect">
          <a:avLst>
            <a:gd name="adj" fmla="val 10000"/>
          </a:avLst>
        </a:prstGeom>
        <a:solidFill>
          <a:srgbClr val="B20838">
            <a:hueOff val="0"/>
            <a:satOff val="0"/>
            <a:lumOff val="0"/>
            <a:alphaOff val="0"/>
          </a:srgbClr>
        </a:solidFill>
        <a:ln w="38100" cap="flat" cmpd="sng" algn="ctr">
          <a:solidFill>
            <a:srgbClr val="FFFFFF">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latin typeface="Arial"/>
              <a:ea typeface="+mn-ea"/>
              <a:cs typeface="+mn-cs"/>
            </a:rPr>
            <a:t>solutionN</a:t>
          </a:r>
          <a:endParaRPr lang="en-US" sz="1100" kern="1200" dirty="0">
            <a:solidFill>
              <a:srgbClr val="FFFFFF"/>
            </a:solidFill>
            <a:latin typeface="Arial"/>
            <a:ea typeface="+mn-ea"/>
            <a:cs typeface="+mn-cs"/>
          </a:endParaRPr>
        </a:p>
      </dsp:txBody>
      <dsp:txXfrm>
        <a:off x="4732565" y="739543"/>
        <a:ext cx="744435" cy="4862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3/28/2022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F9C473-A00E-481E-A6E8-16CFC626F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6447F-F8B4-4CE6-9C1A-CBB4604770CA}" type="slidenum">
              <a:rPr lang="en-US" smtClean="0"/>
              <a:t>‹#›</a:t>
            </a:fld>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396E16B4-3FB2-4CDC-BEBF-CD70C72EF480}" type="datetimeFigureOut">
              <a:rPr lang="en-US" smtClean="0"/>
              <a:pPr/>
              <a:t>3/28/2022</a:t>
            </a:fld>
            <a:endParaRPr lang="en-US"/>
          </a:p>
        </p:txBody>
      </p:sp>
      <p:sp>
        <p:nvSpPr>
          <p:cNvPr id="4" name="Slide Image Placeholder 3"/>
          <p:cNvSpPr>
            <a:spLocks noGrp="1" noRot="1" noChangeAspect="1"/>
          </p:cNvSpPr>
          <p:nvPr>
            <p:ph type="sldImg" idx="2"/>
          </p:nvPr>
        </p:nvSpPr>
        <p:spPr>
          <a:xfrm>
            <a:off x="381000" y="8382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A9D42829-8409-4711-B36D-25AE5703B863}" type="slidenum">
              <a:rPr lang="en-US" smtClean="0"/>
              <a:pPr/>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1pPr>
    <a:lvl2pPr marL="45712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2pPr>
    <a:lvl3pPr marL="91424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3pPr>
    <a:lvl4pPr marL="137136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4pPr>
    <a:lvl5pPr marL="1828480" algn="l" defTabSz="914240" rtl="0" eaLnBrk="1" latinLnBrk="0" hangingPunct="1">
      <a:defRPr sz="1600" kern="1200">
        <a:solidFill>
          <a:schemeClr val="tx1"/>
        </a:solidFill>
        <a:latin typeface="Arial" panose="020B0604020202020204" pitchFamily="34" charset="0"/>
        <a:ea typeface="+mn-ea"/>
        <a:cs typeface="Arial" panose="020B0604020202020204"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728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078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014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2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1133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6237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82176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a:p>
            <a:r>
              <a:rPr lang="en-US"/>
              <a:t>Title</a:t>
            </a:r>
          </a:p>
          <a:p>
            <a:r>
              <a:rPr lang="en-US"/>
              <a:t>Date</a:t>
            </a:r>
          </a:p>
        </p:txBody>
      </p:sp>
      <p:pic>
        <p:nvPicPr>
          <p:cNvPr id="3" name="Picture 2">
            <a:extLst>
              <a:ext uri="{FF2B5EF4-FFF2-40B4-BE49-F238E27FC236}">
                <a16:creationId xmlns:a16="http://schemas.microsoft.com/office/drawing/2014/main" id="{E2C59811-BED7-2645-B53F-2ABD7993559A}"/>
              </a:ext>
            </a:extLst>
          </p:cNvPr>
          <p:cNvPicPr>
            <a:picLocks noChangeAspect="1"/>
          </p:cNvPicPr>
          <p:nvPr userDrawn="1"/>
        </p:nvPicPr>
        <p:blipFill>
          <a:blip r:embed="rId2"/>
          <a:stretch>
            <a:fillRect/>
          </a:stretch>
        </p:blipFill>
        <p:spPr>
          <a:xfrm>
            <a:off x="693414" y="498870"/>
            <a:ext cx="1092729" cy="676787"/>
          </a:xfrm>
          <a:prstGeom prst="rect">
            <a:avLst/>
          </a:prstGeom>
        </p:spPr>
      </p:pic>
    </p:spTree>
    <p:extLst>
      <p:ext uri="{BB962C8B-B14F-4D97-AF65-F5344CB8AC3E}">
        <p14:creationId xmlns:p14="http://schemas.microsoft.com/office/powerpoint/2010/main" val="327324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525" algn="l"/>
              </a:tabLst>
              <a:defRPr sz="14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a:xfrm>
            <a:off x="647700" y="6356352"/>
            <a:ext cx="2304087" cy="365125"/>
          </a:xfrm>
        </p:spPr>
        <p:txBody>
          <a:bodyPr/>
          <a:lstStyle/>
          <a:p>
            <a:pPr>
              <a:defRPr/>
            </a:pPr>
            <a:r>
              <a:rPr lang="en-US" dirty="0"/>
              <a:t>Using V</a:t>
            </a:r>
            <a:r>
              <a:rPr lang="en-US" altLang="zh-CN" dirty="0"/>
              <a:t>itis</a:t>
            </a:r>
            <a:r>
              <a:rPr lang="en-US" dirty="0"/>
              <a:t>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8978966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Slide Number Placeholder 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305160419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21793" y="1463042"/>
            <a:ext cx="5181600" cy="4835843"/>
          </a:xfrm>
        </p:spPr>
        <p:txBody>
          <a:bodyPr/>
          <a:lstStyle>
            <a:lvl1pPr>
              <a:defRPr sz="1799">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955793" y="1463042"/>
            <a:ext cx="5181600" cy="4835843"/>
          </a:xfrm>
        </p:spPr>
        <p:txBody>
          <a:bodyPr/>
          <a:lstStyle>
            <a:lvl1pPr>
              <a:defRPr sz="1799">
                <a:solidFill>
                  <a:schemeClr val="tx1"/>
                </a:solidFill>
              </a:defRPr>
            </a:lvl1pPr>
            <a:lvl2pPr>
              <a:defRPr sz="1600">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a:t>
            </a:fld>
            <a:endParaRPr lang="en-US" dirty="0"/>
          </a:p>
        </p:txBody>
      </p:sp>
    </p:spTree>
    <p:extLst>
      <p:ext uri="{BB962C8B-B14F-4D97-AF65-F5344CB8AC3E}">
        <p14:creationId xmlns:p14="http://schemas.microsoft.com/office/powerpoint/2010/main" val="412807463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p:txBody>
      </p:sp>
    </p:spTree>
    <p:extLst>
      <p:ext uri="{BB962C8B-B14F-4D97-AF65-F5344CB8AC3E}">
        <p14:creationId xmlns:p14="http://schemas.microsoft.com/office/powerpoint/2010/main" val="151832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00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6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91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230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65AB6-C348-1649-BCA3-AB4427CB838C}"/>
              </a:ext>
            </a:extLst>
          </p:cNvPr>
          <p:cNvPicPr>
            <a:picLocks noChangeAspect="1"/>
          </p:cNvPicPr>
          <p:nvPr userDrawn="1"/>
        </p:nvPicPr>
        <p:blipFill>
          <a:blip r:embed="rId2"/>
          <a:stretch>
            <a:fillRect/>
          </a:stretch>
        </p:blipFill>
        <p:spPr>
          <a:xfrm>
            <a:off x="11028822" y="6279369"/>
            <a:ext cx="576532" cy="357078"/>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7" name="Slide Number Placeholder 4">
            <a:extLst>
              <a:ext uri="{FF2B5EF4-FFF2-40B4-BE49-F238E27FC236}">
                <a16:creationId xmlns:a16="http://schemas.microsoft.com/office/drawing/2014/main" id="{1E052772-3EFC-D34C-AA1A-1135DE3C5541}"/>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spTree>
    <p:extLst>
      <p:ext uri="{BB962C8B-B14F-4D97-AF65-F5344CB8AC3E}">
        <p14:creationId xmlns:p14="http://schemas.microsoft.com/office/powerpoint/2010/main" val="3449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5B8CD8B4-2837-BA4D-9DA4-67F8481F164B}"/>
              </a:ext>
            </a:extLst>
          </p:cNvPr>
          <p:cNvSpPr>
            <a:spLocks noGrp="1"/>
          </p:cNvSpPr>
          <p:nvPr>
            <p:ph type="sldNum" sz="quarter" idx="4"/>
          </p:nvPr>
        </p:nvSpPr>
        <p:spPr>
          <a:xfrm>
            <a:off x="586646" y="6325609"/>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bg1"/>
                </a:solidFill>
              </a:defRPr>
            </a:lvl1pPr>
          </a:lstStyle>
          <a:p>
            <a:fld id="{626C978B-826E-438C-909A-E9C381D3FF04}" type="slidenum">
              <a:rPr lang="en-US" smtClean="0"/>
              <a:pPr/>
              <a:t>‹#›</a:t>
            </a:fld>
            <a:endParaRPr lang="en-US"/>
          </a:p>
        </p:txBody>
      </p:sp>
      <p:pic>
        <p:nvPicPr>
          <p:cNvPr id="12" name="Picture 11">
            <a:extLst>
              <a:ext uri="{FF2B5EF4-FFF2-40B4-BE49-F238E27FC236}">
                <a16:creationId xmlns:a16="http://schemas.microsoft.com/office/drawing/2014/main" id="{E1AC8721-E11C-7940-A173-0F10C27BA8A2}"/>
              </a:ext>
            </a:extLst>
          </p:cNvPr>
          <p:cNvPicPr>
            <a:picLocks noChangeAspect="1"/>
          </p:cNvPicPr>
          <p:nvPr userDrawn="1"/>
        </p:nvPicPr>
        <p:blipFill>
          <a:blip r:embed="rId2"/>
          <a:stretch>
            <a:fillRect/>
          </a:stretch>
        </p:blipFill>
        <p:spPr>
          <a:xfrm>
            <a:off x="11028822" y="6279369"/>
            <a:ext cx="576532" cy="357078"/>
          </a:xfrm>
          <a:prstGeom prst="rect">
            <a:avLst/>
          </a:prstGeom>
        </p:spPr>
      </p:pic>
    </p:spTree>
    <p:extLst>
      <p:ext uri="{BB962C8B-B14F-4D97-AF65-F5344CB8AC3E}">
        <p14:creationId xmlns:p14="http://schemas.microsoft.com/office/powerpoint/2010/main" val="157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6282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2176340"/>
            <a:ext cx="1569578" cy="972126"/>
          </a:xfrm>
          <a:prstGeom prst="rect">
            <a:avLst/>
          </a:prstGeom>
        </p:spPr>
      </p:pic>
    </p:spTree>
    <p:extLst>
      <p:ext uri="{BB962C8B-B14F-4D97-AF65-F5344CB8AC3E}">
        <p14:creationId xmlns:p14="http://schemas.microsoft.com/office/powerpoint/2010/main" val="36346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2021 Advanced Micro Devices, Inc.  All rights reserved.  Xilinx, the Xilinx logo, AMD, the AMD Arrow logo,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Alveo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Artix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Kintex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Kria</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Spartan, Versal, Vitis,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Virtex</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Vivado</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33203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p>
        </p:txBody>
      </p:sp>
      <p:sp>
        <p:nvSpPr>
          <p:cNvPr id="5" name="Slide Number Placeholder 4"/>
          <p:cNvSpPr>
            <a:spLocks noGrp="1"/>
          </p:cNvSpPr>
          <p:nvPr>
            <p:ph type="sldNum" sz="quarter" idx="4"/>
          </p:nvPr>
        </p:nvSpPr>
        <p:spPr>
          <a:xfrm>
            <a:off x="579121" y="6325606"/>
            <a:ext cx="975360" cy="365125"/>
          </a:xfrm>
          <a:prstGeom prst="rect">
            <a:avLst/>
          </a:prstGeom>
        </p:spPr>
        <p:txBody>
          <a:bodyPr vert="horz" lIns="91440" tIns="45720" rIns="91440" bIns="45720" rtlCol="0" anchor="ctr"/>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CBBAE11-7273-0744-B2EB-4D22266C9B89}"/>
              </a:ext>
            </a:extLst>
          </p:cNvPr>
          <p:cNvPicPr>
            <a:picLocks noChangeAspect="1"/>
          </p:cNvPicPr>
          <p:nvPr userDrawn="1"/>
        </p:nvPicPr>
        <p:blipFill>
          <a:blip r:embed="rId14"/>
          <a:stretch>
            <a:fillRect/>
          </a:stretch>
        </p:blipFill>
        <p:spPr>
          <a:xfrm>
            <a:off x="11028823" y="6279370"/>
            <a:ext cx="576531" cy="357077"/>
          </a:xfrm>
          <a:prstGeom prst="rect">
            <a:avLst/>
          </a:prstGeom>
        </p:spPr>
      </p:pic>
      <p:sp>
        <p:nvSpPr>
          <p:cNvPr id="6" name="fc" descr="&#10;© Copyright 2022 AMD">
            <a:extLst>
              <a:ext uri="{FF2B5EF4-FFF2-40B4-BE49-F238E27FC236}">
                <a16:creationId xmlns:a16="http://schemas.microsoft.com/office/drawing/2014/main" id="{F598FFF6-FC9C-4F51-A702-43BA5D8B244E}"/>
              </a:ext>
            </a:extLst>
          </p:cNvPr>
          <p:cNvSpPr txBox="1"/>
          <p:nvPr userDrawn="1"/>
        </p:nvSpPr>
        <p:spPr>
          <a:xfrm>
            <a:off x="0" y="6512560"/>
            <a:ext cx="12192000" cy="377026"/>
          </a:xfrm>
          <a:prstGeom prst="rect">
            <a:avLst/>
          </a:prstGeom>
          <a:noFill/>
        </p:spPr>
        <p:txBody>
          <a:bodyPr vert="horz" rtlCol="0">
            <a:spAutoFit/>
          </a:bodyPr>
          <a:lstStyle/>
          <a:p>
            <a:pPr algn="ctr"/>
            <a:endParaRPr lang="en-US" sz="850" b="0" i="0" u="none" baseline="0">
              <a:solidFill>
                <a:srgbClr val="000000"/>
              </a:solidFill>
              <a:latin typeface="Microsoft Sans Serif" panose="020B0604020202020204" pitchFamily="34" charset="0"/>
            </a:endParaRPr>
          </a:p>
          <a:p>
            <a:pPr algn="ctr"/>
            <a:r>
              <a:rPr lang="en-US" sz="1000" b="0" i="0" u="none" baseline="0">
                <a:solidFill>
                  <a:srgbClr val="000000"/>
                </a:solidFill>
                <a:latin typeface="Arial" panose="020B0604020202020204" pitchFamily="34" charset="0"/>
              </a:rPr>
              <a:t>© Copyright 2022 AMD</a:t>
            </a:r>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79" r:id="rId3"/>
    <p:sldLayoutId id="2147483973" r:id="rId4"/>
    <p:sldLayoutId id="2147483938" r:id="rId5"/>
    <p:sldLayoutId id="2147483961" r:id="rId6"/>
    <p:sldLayoutId id="2147483982" r:id="rId7"/>
    <p:sldLayoutId id="2147483986" r:id="rId8"/>
    <p:sldLayoutId id="2147483964" r:id="rId9"/>
    <p:sldLayoutId id="2147483988" r:id="rId10"/>
    <p:sldLayoutId id="2147483989" r:id="rId11"/>
    <p:sldLayoutId id="21474839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176" userDrawn="1">
          <p15:clr>
            <a:srgbClr val="F26B43"/>
          </p15:clr>
        </p15:guide>
        <p15:guide id="4" pos="448" userDrawn="1">
          <p15:clr>
            <a:srgbClr val="F26B43"/>
          </p15:clr>
        </p15:guide>
        <p15:guide id="5" pos="7232" userDrawn="1">
          <p15:clr>
            <a:srgbClr val="F26B43"/>
          </p15:clr>
        </p15:guide>
        <p15:guide id="6" orient="horz" pos="208" userDrawn="1">
          <p15:clr>
            <a:srgbClr val="F26B43"/>
          </p15:clr>
        </p15:guide>
        <p15:guide id="7" orient="horz" pos="9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0.xml"/><Relationship Id="rId4" Type="http://schemas.openxmlformats.org/officeDocument/2006/relationships/image" Target="../media/image75.jp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05BA-2C7D-4921-982A-84A30B5EE55B}"/>
              </a:ext>
            </a:extLst>
          </p:cNvPr>
          <p:cNvSpPr>
            <a:spLocks noGrp="1"/>
          </p:cNvSpPr>
          <p:nvPr>
            <p:ph type="title"/>
          </p:nvPr>
        </p:nvSpPr>
        <p:spPr/>
        <p:txBody>
          <a:bodyPr/>
          <a:lstStyle/>
          <a:p>
            <a:r>
              <a:rPr lang="en-US" altLang="zh-CN" dirty="0">
                <a:ea typeface="SimSun" pitchFamily="2" charset="-122"/>
              </a:rPr>
              <a:t>Using Vitis HLS</a:t>
            </a:r>
            <a:endParaRPr lang="zh-CN" altLang="en-US" dirty="0"/>
          </a:p>
        </p:txBody>
      </p:sp>
      <p:sp>
        <p:nvSpPr>
          <p:cNvPr id="4" name="Subtitle 3">
            <a:extLst>
              <a:ext uri="{FF2B5EF4-FFF2-40B4-BE49-F238E27FC236}">
                <a16:creationId xmlns:a16="http://schemas.microsoft.com/office/drawing/2014/main" id="{7F7F1FE8-F7DE-4816-854E-F163AD6A1C9B}"/>
              </a:ext>
            </a:extLst>
          </p:cNvPr>
          <p:cNvSpPr>
            <a:spLocks noGrp="1"/>
          </p:cNvSpPr>
          <p:nvPr>
            <p:ph type="subTitle" idx="1"/>
          </p:nvPr>
        </p:nvSpPr>
        <p:spPr>
          <a:xfrm>
            <a:off x="579121" y="4490866"/>
            <a:ext cx="7417990" cy="400110"/>
          </a:xfrm>
        </p:spPr>
        <p:txBody>
          <a:bodyPr/>
          <a:lstStyle/>
          <a:p>
            <a:r>
              <a:rPr lang="en-US" dirty="0"/>
              <a:t>XUP</a:t>
            </a:r>
          </a:p>
        </p:txBody>
      </p:sp>
    </p:spTree>
    <p:extLst>
      <p:ext uri="{BB962C8B-B14F-4D97-AF65-F5344CB8AC3E}">
        <p14:creationId xmlns:p14="http://schemas.microsoft.com/office/powerpoint/2010/main" val="11760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6542C-E72D-4686-8F0C-E1010ED1A214}"/>
              </a:ext>
            </a:extLst>
          </p:cNvPr>
          <p:cNvPicPr>
            <a:picLocks noChangeAspect="1"/>
          </p:cNvPicPr>
          <p:nvPr/>
        </p:nvPicPr>
        <p:blipFill>
          <a:blip r:embed="rId2"/>
          <a:stretch>
            <a:fillRect/>
          </a:stretch>
        </p:blipFill>
        <p:spPr>
          <a:xfrm>
            <a:off x="8443586" y="993433"/>
            <a:ext cx="2362200" cy="2724150"/>
          </a:xfrm>
          <a:prstGeom prst="rect">
            <a:avLst/>
          </a:prstGeom>
        </p:spPr>
      </p:pic>
      <p:sp>
        <p:nvSpPr>
          <p:cNvPr id="2" name="Title 1"/>
          <p:cNvSpPr>
            <a:spLocks noGrp="1"/>
          </p:cNvSpPr>
          <p:nvPr>
            <p:ph type="title"/>
          </p:nvPr>
        </p:nvSpPr>
        <p:spPr/>
        <p:txBody>
          <a:bodyPr/>
          <a:lstStyle/>
          <a:p>
            <a:r>
              <a:rPr lang="en-US" dirty="0" err="1"/>
              <a:t>Vivado</a:t>
            </a:r>
            <a:r>
              <a:rPr lang="en-US" dirty="0"/>
              <a:t> HLS Projects and Solutions</a:t>
            </a:r>
          </a:p>
        </p:txBody>
      </p:sp>
      <p:sp>
        <p:nvSpPr>
          <p:cNvPr id="3" name="Content Placeholder 2"/>
          <p:cNvSpPr>
            <a:spLocks noGrp="1"/>
          </p:cNvSpPr>
          <p:nvPr>
            <p:ph idx="1"/>
          </p:nvPr>
        </p:nvSpPr>
        <p:spPr/>
        <p:txBody>
          <a:bodyPr>
            <a:noAutofit/>
          </a:bodyPr>
          <a:lstStyle/>
          <a:p>
            <a:r>
              <a:rPr lang="en-US" dirty="0" err="1"/>
              <a:t>Vivado</a:t>
            </a:r>
            <a:r>
              <a:rPr lang="en-US" dirty="0"/>
              <a:t>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10</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134021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Vitis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Vitis HLS 12 - </a:t>
            </a:r>
            <a:fld id="{060BD193-E118-4B16-863C-C8C12C675E3E}" type="slidenum">
              <a:rPr lang="en-US" smtClean="0"/>
              <a:pPr>
                <a:defRPr/>
              </a:pPr>
              <a:t>11</a:t>
            </a:fld>
            <a:endParaRPr lang="en-US" dirty="0"/>
          </a:p>
        </p:txBody>
      </p:sp>
      <p:sp>
        <p:nvSpPr>
          <p:cNvPr id="13" name="TextBox 12"/>
          <p:cNvSpPr txBox="1"/>
          <p:nvPr/>
        </p:nvSpPr>
        <p:spPr>
          <a:xfrm>
            <a:off x="5780722" y="4023031"/>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Project</a:t>
            </a:r>
          </a:p>
        </p:txBody>
      </p:sp>
      <p:cxnSp>
        <p:nvCxnSpPr>
          <p:cNvPr id="15" name="Straight Arrow Connector 14"/>
          <p:cNvCxnSpPr/>
          <p:nvPr/>
        </p:nvCxnSpPr>
        <p:spPr>
          <a:xfrm rot="5400000" flipH="1" flipV="1">
            <a:off x="7561977" y="3751840"/>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11</a:t>
            </a:fld>
            <a:endParaRPr lang="en-US" sz="1000" dirty="0">
              <a:solidFill>
                <a:schemeClr val="bg1"/>
              </a:solidFill>
              <a:latin typeface="Arial" charset="0"/>
              <a:ea typeface="ＭＳ Ｐゴシック" pitchFamily="34" charset="-128"/>
              <a:cs typeface="Arial" charset="0"/>
            </a:endParaRPr>
          </a:p>
        </p:txBody>
      </p:sp>
      <p:pic>
        <p:nvPicPr>
          <p:cNvPr id="7" name="图片 6" descr="图形用户界面, 应用程序&#10;&#10;描述已自动生成">
            <a:extLst>
              <a:ext uri="{FF2B5EF4-FFF2-40B4-BE49-F238E27FC236}">
                <a16:creationId xmlns:a16="http://schemas.microsoft.com/office/drawing/2014/main" id="{7B475A2C-0EEA-4ECA-BE3F-E8E961AB0B74}"/>
              </a:ext>
            </a:extLst>
          </p:cNvPr>
          <p:cNvPicPr>
            <a:picLocks noChangeAspect="1"/>
          </p:cNvPicPr>
          <p:nvPr/>
        </p:nvPicPr>
        <p:blipFill>
          <a:blip r:embed="rId2"/>
          <a:stretch>
            <a:fillRect/>
          </a:stretch>
        </p:blipFill>
        <p:spPr>
          <a:xfrm>
            <a:off x="2236946" y="2306277"/>
            <a:ext cx="1610737" cy="2743200"/>
          </a:xfrm>
          <a:prstGeom prst="rect">
            <a:avLst/>
          </a:prstGeom>
        </p:spPr>
      </p:pic>
      <p:pic>
        <p:nvPicPr>
          <p:cNvPr id="9" name="图片 8" descr="图形用户界面, 应用程序&#10;&#10;描述已自动生成">
            <a:extLst>
              <a:ext uri="{FF2B5EF4-FFF2-40B4-BE49-F238E27FC236}">
                <a16:creationId xmlns:a16="http://schemas.microsoft.com/office/drawing/2014/main" id="{C0D63E2C-0D1C-4EE6-A06B-DF990803916A}"/>
              </a:ext>
            </a:extLst>
          </p:cNvPr>
          <p:cNvPicPr>
            <a:picLocks noChangeAspect="1"/>
          </p:cNvPicPr>
          <p:nvPr/>
        </p:nvPicPr>
        <p:blipFill>
          <a:blip r:embed="rId3"/>
          <a:stretch>
            <a:fillRect/>
          </a:stretch>
        </p:blipFill>
        <p:spPr>
          <a:xfrm>
            <a:off x="6371130" y="2694784"/>
            <a:ext cx="2914650" cy="790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BDEC4-CF78-4EBD-8312-1A87AF8C7987}"/>
              </a:ext>
            </a:extLst>
          </p:cNvPr>
          <p:cNvPicPr>
            <a:picLocks noChangeAspect="1"/>
          </p:cNvPicPr>
          <p:nvPr/>
        </p:nvPicPr>
        <p:blipFill>
          <a:blip r:embed="rId2"/>
          <a:stretch>
            <a:fillRect/>
          </a:stretch>
        </p:blipFill>
        <p:spPr>
          <a:xfrm>
            <a:off x="5286375" y="2444569"/>
            <a:ext cx="4210050" cy="781050"/>
          </a:xfrm>
          <a:prstGeom prst="rect">
            <a:avLst/>
          </a:prstGeom>
        </p:spPr>
      </p:pic>
      <p:sp>
        <p:nvSpPr>
          <p:cNvPr id="2" name="Title 1"/>
          <p:cNvSpPr>
            <a:spLocks noGrp="1"/>
          </p:cNvSpPr>
          <p:nvPr>
            <p:ph type="title"/>
          </p:nvPr>
        </p:nvSpPr>
        <p:spPr/>
        <p:txBody>
          <a:bodyPr>
            <a:normAutofit/>
          </a:bodyPr>
          <a:lstStyle/>
          <a:p>
            <a:r>
              <a:rPr lang="en-US" dirty="0" err="1"/>
              <a:t>Vivado</a:t>
            </a:r>
            <a:r>
              <a:rPr lang="en-US" dirty="0"/>
              <a:t> HLS Step 1: Create or Open a project</a:t>
            </a:r>
          </a:p>
        </p:txBody>
      </p:sp>
      <p:sp>
        <p:nvSpPr>
          <p:cNvPr id="3" name="Content Placeholder 2"/>
          <p:cNvSpPr>
            <a:spLocks noGrp="1"/>
          </p:cNvSpPr>
          <p:nvPr>
            <p:ph idx="1"/>
          </p:nvPr>
        </p:nvSpPr>
        <p:spPr/>
        <p:txBody>
          <a:bodyPr>
            <a:normAutofit fontScale="70000" lnSpcReduction="20000"/>
          </a:bodyPr>
          <a:lstStyle/>
          <a:p>
            <a:r>
              <a:rPr lang="en-US" dirty="0"/>
              <a:t>Start a new project </a:t>
            </a:r>
          </a:p>
          <a:p>
            <a:pPr lvl="1"/>
            <a:r>
              <a:rPr lang="en-US" dirty="0"/>
              <a:t>The GUI will start the project wizard to guide you through all the steps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Open an existing project</a:t>
            </a:r>
          </a:p>
          <a:p>
            <a:pPr lvl="1"/>
            <a:r>
              <a:rPr lang="en-US" dirty="0"/>
              <a:t>All results, reports and directives are automatically saved/remembered</a:t>
            </a:r>
          </a:p>
          <a:p>
            <a:pPr lvl="1"/>
            <a:r>
              <a:rPr lang="en-US" dirty="0"/>
              <a:t>Use “Recent Project” menu for quick access</a:t>
            </a:r>
          </a:p>
        </p:txBody>
      </p:sp>
      <p:sp>
        <p:nvSpPr>
          <p:cNvPr id="12" name="Slide Number Placeholder 11"/>
          <p:cNvSpPr>
            <a:spLocks noGrp="1"/>
          </p:cNvSpPr>
          <p:nvPr>
            <p:ph type="sldNum" sz="quarter" idx="10"/>
          </p:nvPr>
        </p:nvSpPr>
        <p:spPr>
          <a:xfrm>
            <a:off x="649120" y="6286501"/>
            <a:ext cx="2303487" cy="434976"/>
          </a:xfrm>
        </p:spPr>
        <p:txBody>
          <a:bodyPr/>
          <a:lstStyle/>
          <a:p>
            <a:pPr>
              <a:defRPr/>
            </a:pPr>
            <a:r>
              <a:rPr lang="en-US" dirty="0"/>
              <a:t>Using </a:t>
            </a:r>
            <a:r>
              <a:rPr lang="en-US" dirty="0" err="1"/>
              <a:t>Vivado</a:t>
            </a:r>
            <a:r>
              <a:rPr lang="en-US" dirty="0"/>
              <a:t> HLS 12 - </a:t>
            </a:r>
            <a:fld id="{060BD193-E118-4B16-863C-C8C12C675E3E}" type="slidenum">
              <a:rPr lang="en-US" smtClean="0"/>
              <a:pPr>
                <a:defRPr/>
              </a:pPr>
              <a:t>12</a:t>
            </a:fld>
            <a:endParaRPr lang="en-US" dirty="0"/>
          </a:p>
        </p:txBody>
      </p:sp>
      <p:sp>
        <p:nvSpPr>
          <p:cNvPr id="13" name="TextBox 12"/>
          <p:cNvSpPr txBox="1"/>
          <p:nvPr/>
        </p:nvSpPr>
        <p:spPr>
          <a:xfrm>
            <a:off x="5686454" y="3494457"/>
            <a:ext cx="3583532" cy="430887"/>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100" b="1" dirty="0"/>
              <a:t>Optionally use the Toolbar Button to </a:t>
            </a:r>
          </a:p>
          <a:p>
            <a:pPr algn="ctr"/>
            <a:r>
              <a:rPr lang="en-US" sz="1100" b="1" dirty="0"/>
              <a:t>Open New Project</a:t>
            </a:r>
          </a:p>
        </p:txBody>
      </p:sp>
      <p:cxnSp>
        <p:nvCxnSpPr>
          <p:cNvPr id="15" name="Straight Arrow Connector 14"/>
          <p:cNvCxnSpPr/>
          <p:nvPr/>
        </p:nvCxnSpPr>
        <p:spPr>
          <a:xfrm rot="5400000" flipH="1" flipV="1">
            <a:off x="7467709" y="3223266"/>
            <a:ext cx="537666" cy="4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dirty="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12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B7F32D77-08E9-4117-9BB5-06C23098D33B}"/>
              </a:ext>
            </a:extLst>
          </p:cNvPr>
          <p:cNvPicPr>
            <a:picLocks noChangeAspect="1"/>
          </p:cNvPicPr>
          <p:nvPr/>
        </p:nvPicPr>
        <p:blipFill>
          <a:blip r:embed="rId3"/>
          <a:stretch>
            <a:fillRect/>
          </a:stretch>
        </p:blipFill>
        <p:spPr>
          <a:xfrm>
            <a:off x="1417910" y="2010935"/>
            <a:ext cx="1994469" cy="2967037"/>
          </a:xfrm>
          <a:prstGeom prst="rect">
            <a:avLst/>
          </a:prstGeom>
        </p:spPr>
      </p:pic>
    </p:spTree>
    <p:extLst>
      <p:ext uri="{BB962C8B-B14F-4D97-AF65-F5344CB8AC3E}">
        <p14:creationId xmlns:p14="http://schemas.microsoft.com/office/powerpoint/2010/main" val="39128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13</a:t>
            </a:fld>
            <a:endParaRPr lang="en-US" dirty="0"/>
          </a:p>
        </p:txBody>
      </p:sp>
      <p:sp>
        <p:nvSpPr>
          <p:cNvPr id="3" name="Content Placeholder 2"/>
          <p:cNvSpPr>
            <a:spLocks noGrp="1"/>
          </p:cNvSpPr>
          <p:nvPr>
            <p:ph idx="4294967295"/>
          </p:nvPr>
        </p:nvSpPr>
        <p:spPr>
          <a:xfrm>
            <a:off x="579119" y="826533"/>
            <a:ext cx="11033760" cy="5324994"/>
          </a:xfrm>
        </p:spPr>
        <p:txBody>
          <a:bodyPr/>
          <a:lstStyle/>
          <a:p>
            <a:r>
              <a:rPr lang="en-US" dirty="0"/>
              <a:t>The Project Wizard guides users through the steps of opening a new project</a:t>
            </a:r>
          </a:p>
        </p:txBody>
      </p:sp>
      <p:sp>
        <p:nvSpPr>
          <p:cNvPr id="18" name="TextBox 17"/>
          <p:cNvSpPr txBox="1"/>
          <p:nvPr/>
        </p:nvSpPr>
        <p:spPr>
          <a:xfrm>
            <a:off x="323653" y="5321955"/>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335816" y="5307164"/>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570663" y="2426692"/>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sp>
        <p:nvSpPr>
          <p:cNvPr id="35" name="Right Arrow 32">
            <a:extLst>
              <a:ext uri="{FF2B5EF4-FFF2-40B4-BE49-F238E27FC236}">
                <a16:creationId xmlns:a16="http://schemas.microsoft.com/office/drawing/2014/main" id="{757006F4-8C32-4314-8AF1-6834613C725B}"/>
              </a:ext>
            </a:extLst>
          </p:cNvPr>
          <p:cNvSpPr/>
          <p:nvPr/>
        </p:nvSpPr>
        <p:spPr>
          <a:xfrm>
            <a:off x="5730635"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634871"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840273" y="3918701"/>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pic>
        <p:nvPicPr>
          <p:cNvPr id="5" name="图片 4" descr="图形用户界面, 文本, 应用程序&#10;&#10;描述已自动生成">
            <a:extLst>
              <a:ext uri="{FF2B5EF4-FFF2-40B4-BE49-F238E27FC236}">
                <a16:creationId xmlns:a16="http://schemas.microsoft.com/office/drawing/2014/main" id="{504FC29D-7C20-44EF-9C90-93BF090382BA}"/>
              </a:ext>
            </a:extLst>
          </p:cNvPr>
          <p:cNvPicPr>
            <a:picLocks noChangeAspect="1"/>
          </p:cNvPicPr>
          <p:nvPr/>
        </p:nvPicPr>
        <p:blipFill>
          <a:blip r:embed="rId3"/>
          <a:stretch>
            <a:fillRect/>
          </a:stretch>
        </p:blipFill>
        <p:spPr>
          <a:xfrm>
            <a:off x="229114" y="3120992"/>
            <a:ext cx="2400132" cy="2286000"/>
          </a:xfrm>
          <a:prstGeom prst="rect">
            <a:avLst/>
          </a:prstGeom>
        </p:spPr>
      </p:pic>
      <p:pic>
        <p:nvPicPr>
          <p:cNvPr id="8" name="图片 7" descr="图形用户界面&#10;&#10;描述已自动生成">
            <a:extLst>
              <a:ext uri="{FF2B5EF4-FFF2-40B4-BE49-F238E27FC236}">
                <a16:creationId xmlns:a16="http://schemas.microsoft.com/office/drawing/2014/main" id="{9B8763E9-7F87-4A32-9F9E-6EFB6B360D0C}"/>
              </a:ext>
            </a:extLst>
          </p:cNvPr>
          <p:cNvPicPr>
            <a:picLocks noChangeAspect="1"/>
          </p:cNvPicPr>
          <p:nvPr/>
        </p:nvPicPr>
        <p:blipFill>
          <a:blip r:embed="rId4"/>
          <a:stretch>
            <a:fillRect/>
          </a:stretch>
        </p:blipFill>
        <p:spPr>
          <a:xfrm>
            <a:off x="3196789" y="3120992"/>
            <a:ext cx="2502106" cy="2286000"/>
          </a:xfrm>
          <a:prstGeom prst="rect">
            <a:avLst/>
          </a:prstGeom>
        </p:spPr>
      </p:pic>
      <p:pic>
        <p:nvPicPr>
          <p:cNvPr id="14" name="图片 13" descr="图形用户界面&#10;&#10;描述已自动生成">
            <a:extLst>
              <a:ext uri="{FF2B5EF4-FFF2-40B4-BE49-F238E27FC236}">
                <a16:creationId xmlns:a16="http://schemas.microsoft.com/office/drawing/2014/main" id="{C479564B-7234-4E61-9914-84C95CD528E5}"/>
              </a:ext>
            </a:extLst>
          </p:cNvPr>
          <p:cNvPicPr>
            <a:picLocks noChangeAspect="1"/>
          </p:cNvPicPr>
          <p:nvPr/>
        </p:nvPicPr>
        <p:blipFill>
          <a:blip r:embed="rId5"/>
          <a:stretch>
            <a:fillRect/>
          </a:stretch>
        </p:blipFill>
        <p:spPr>
          <a:xfrm>
            <a:off x="6326373" y="3120992"/>
            <a:ext cx="2505483" cy="2286000"/>
          </a:xfrm>
          <a:prstGeom prst="rect">
            <a:avLst/>
          </a:prstGeom>
        </p:spPr>
      </p:pic>
      <p:pic>
        <p:nvPicPr>
          <p:cNvPr id="17" name="图片 16" descr="图形用户界面&#10;&#10;描述已自动生成">
            <a:extLst>
              <a:ext uri="{FF2B5EF4-FFF2-40B4-BE49-F238E27FC236}">
                <a16:creationId xmlns:a16="http://schemas.microsoft.com/office/drawing/2014/main" id="{07844A67-6B4B-4671-8328-DC9106C89B06}"/>
              </a:ext>
            </a:extLst>
          </p:cNvPr>
          <p:cNvPicPr>
            <a:picLocks noChangeAspect="1"/>
          </p:cNvPicPr>
          <p:nvPr/>
        </p:nvPicPr>
        <p:blipFill>
          <a:blip r:embed="rId6"/>
          <a:stretch>
            <a:fillRect/>
          </a:stretch>
        </p:blipFill>
        <p:spPr>
          <a:xfrm>
            <a:off x="9424036" y="3120992"/>
            <a:ext cx="2500838" cy="2286000"/>
          </a:xfrm>
          <a:prstGeom prst="rect">
            <a:avLst/>
          </a:prstGeom>
        </p:spPr>
      </p:pic>
      <p:pic>
        <p:nvPicPr>
          <p:cNvPr id="24" name="图片 23" descr="图形用户界面, 应用程序&#10;&#10;描述已自动生成">
            <a:extLst>
              <a:ext uri="{FF2B5EF4-FFF2-40B4-BE49-F238E27FC236}">
                <a16:creationId xmlns:a16="http://schemas.microsoft.com/office/drawing/2014/main" id="{0423CBA3-1C35-4A0B-A2E9-BC01F9D58EE8}"/>
              </a:ext>
            </a:extLst>
          </p:cNvPr>
          <p:cNvPicPr>
            <a:picLocks noChangeAspect="1"/>
          </p:cNvPicPr>
          <p:nvPr/>
        </p:nvPicPr>
        <p:blipFill>
          <a:blip r:embed="rId7"/>
          <a:stretch>
            <a:fillRect/>
          </a:stretch>
        </p:blipFill>
        <p:spPr>
          <a:xfrm>
            <a:off x="623219" y="1474803"/>
            <a:ext cx="1650045" cy="1463040"/>
          </a:xfrm>
          <a:prstGeom prst="rect">
            <a:avLst/>
          </a:prstGeom>
        </p:spPr>
      </p:pic>
      <p:cxnSp>
        <p:nvCxnSpPr>
          <p:cNvPr id="16" name="Curved Connector 15"/>
          <p:cNvCxnSpPr>
            <a:cxnSpLocks/>
          </p:cNvCxnSpPr>
          <p:nvPr/>
        </p:nvCxnSpPr>
        <p:spPr>
          <a:xfrm rot="16200000" flipH="1">
            <a:off x="1352135" y="2591978"/>
            <a:ext cx="770991" cy="287038"/>
          </a:xfrm>
          <a:prstGeom prst="curvedConnector3">
            <a:avLst>
              <a:gd name="adj1" fmla="val 50000"/>
            </a:avLst>
          </a:prstGeom>
          <a:ln w="38100">
            <a:solidFill>
              <a:schemeClr val="accent1"/>
            </a:solidFill>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956CFA-36E1-4643-A82E-27987915CF80}"/>
              </a:ext>
            </a:extLst>
          </p:cNvPr>
          <p:cNvPicPr>
            <a:picLocks noChangeAspect="1"/>
          </p:cNvPicPr>
          <p:nvPr/>
        </p:nvPicPr>
        <p:blipFill rotWithShape="1">
          <a:blip r:embed="rId3"/>
          <a:srcRect b="51344"/>
          <a:stretch/>
        </p:blipFill>
        <p:spPr>
          <a:xfrm>
            <a:off x="821587" y="1212364"/>
            <a:ext cx="2143922" cy="1679514"/>
          </a:xfrm>
          <a:prstGeom prst="rect">
            <a:avLst/>
          </a:prstGeom>
        </p:spPr>
      </p:pic>
      <p:sp>
        <p:nvSpPr>
          <p:cNvPr id="2" name="Title 1"/>
          <p:cNvSpPr>
            <a:spLocks noGrp="1"/>
          </p:cNvSpPr>
          <p:nvPr>
            <p:ph type="title"/>
          </p:nvPr>
        </p:nvSpPr>
        <p:spPr/>
        <p:txBody>
          <a:bodyPr/>
          <a:lstStyle/>
          <a:p>
            <a:r>
              <a:rPr lang="en-US" dirty="0"/>
              <a:t>Project Wizard</a:t>
            </a:r>
          </a:p>
        </p:txBody>
      </p:sp>
      <p:sp>
        <p:nvSpPr>
          <p:cNvPr id="30" name="Slide Number Placeholder 2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14</a:t>
            </a:fld>
            <a:endParaRPr lang="en-US" dirty="0"/>
          </a:p>
        </p:txBody>
      </p:sp>
      <p:sp>
        <p:nvSpPr>
          <p:cNvPr id="3" name="Content Placeholder 2"/>
          <p:cNvSpPr>
            <a:spLocks noGrp="1"/>
          </p:cNvSpPr>
          <p:nvPr>
            <p:ph idx="4294967295"/>
          </p:nvPr>
        </p:nvSpPr>
        <p:spPr>
          <a:xfrm>
            <a:off x="720701" y="898007"/>
            <a:ext cx="9793313" cy="5324994"/>
          </a:xfrm>
        </p:spPr>
        <p:txBody>
          <a:bodyPr/>
          <a:lstStyle/>
          <a:p>
            <a:r>
              <a:rPr lang="en-US" dirty="0"/>
              <a:t>The Project Wizard guides users through the steps of opening a new project</a:t>
            </a:r>
          </a:p>
        </p:txBody>
      </p:sp>
      <p:sp>
        <p:nvSpPr>
          <p:cNvPr id="18" name="TextBox 17"/>
          <p:cNvSpPr txBox="1"/>
          <p:nvPr/>
        </p:nvSpPr>
        <p:spPr>
          <a:xfrm>
            <a:off x="720700" y="5313664"/>
            <a:ext cx="2303700" cy="646331"/>
          </a:xfrm>
          <a:prstGeom prst="rect">
            <a:avLst/>
          </a:prstGeom>
          <a:noFill/>
        </p:spPr>
        <p:txBody>
          <a:bodyPr wrap="square" rtlCol="0">
            <a:spAutoFit/>
          </a:bodyPr>
          <a:lstStyle/>
          <a:p>
            <a:pPr algn="ctr"/>
            <a:r>
              <a:rPr lang="en-US" dirty="0"/>
              <a:t>Define project and directory</a:t>
            </a:r>
          </a:p>
        </p:txBody>
      </p:sp>
      <p:sp>
        <p:nvSpPr>
          <p:cNvPr id="19" name="TextBox 18"/>
          <p:cNvSpPr txBox="1"/>
          <p:nvPr/>
        </p:nvSpPr>
        <p:spPr>
          <a:xfrm>
            <a:off x="3561930" y="5309440"/>
            <a:ext cx="2303700" cy="646331"/>
          </a:xfrm>
          <a:prstGeom prst="rect">
            <a:avLst/>
          </a:prstGeom>
          <a:noFill/>
        </p:spPr>
        <p:txBody>
          <a:bodyPr wrap="square" rtlCol="0">
            <a:spAutoFit/>
          </a:bodyPr>
          <a:lstStyle/>
          <a:p>
            <a:pPr algn="ctr"/>
            <a:r>
              <a:rPr lang="en-US" dirty="0"/>
              <a:t>Add design source files</a:t>
            </a:r>
          </a:p>
        </p:txBody>
      </p:sp>
      <p:sp>
        <p:nvSpPr>
          <p:cNvPr id="20" name="TextBox 19"/>
          <p:cNvSpPr txBox="1"/>
          <p:nvPr/>
        </p:nvSpPr>
        <p:spPr>
          <a:xfrm>
            <a:off x="6508549" y="5341251"/>
            <a:ext cx="2303700" cy="646331"/>
          </a:xfrm>
          <a:prstGeom prst="rect">
            <a:avLst/>
          </a:prstGeom>
          <a:noFill/>
        </p:spPr>
        <p:txBody>
          <a:bodyPr wrap="square" rtlCol="0">
            <a:spAutoFit/>
          </a:bodyPr>
          <a:lstStyle/>
          <a:p>
            <a:pPr algn="ctr"/>
            <a:r>
              <a:rPr lang="en-US" dirty="0"/>
              <a:t>Specify test bench files</a:t>
            </a:r>
          </a:p>
        </p:txBody>
      </p:sp>
      <p:sp>
        <p:nvSpPr>
          <p:cNvPr id="21" name="TextBox 20"/>
          <p:cNvSpPr txBox="1"/>
          <p:nvPr/>
        </p:nvSpPr>
        <p:spPr>
          <a:xfrm>
            <a:off x="9502562" y="5329216"/>
            <a:ext cx="2327092" cy="646331"/>
          </a:xfrm>
          <a:prstGeom prst="rect">
            <a:avLst/>
          </a:prstGeom>
          <a:noFill/>
        </p:spPr>
        <p:txBody>
          <a:bodyPr wrap="square" rtlCol="0">
            <a:spAutoFit/>
          </a:bodyPr>
          <a:lstStyle/>
          <a:p>
            <a:pPr algn="ctr"/>
            <a:r>
              <a:rPr lang="en-US" dirty="0"/>
              <a:t>Specify clock and select part</a:t>
            </a:r>
          </a:p>
        </p:txBody>
      </p:sp>
      <p:sp>
        <p:nvSpPr>
          <p:cNvPr id="22" name="TextBox 21"/>
          <p:cNvSpPr txBox="1"/>
          <p:nvPr/>
        </p:nvSpPr>
        <p:spPr>
          <a:xfrm>
            <a:off x="3836202" y="2392065"/>
            <a:ext cx="2416046" cy="369332"/>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none" rtlCol="0">
            <a:spAutoFit/>
          </a:bodyPr>
          <a:lstStyle/>
          <a:p>
            <a:r>
              <a:rPr lang="en-US" dirty="0"/>
              <a:t>Step-by-step guide …</a:t>
            </a:r>
          </a:p>
        </p:txBody>
      </p:sp>
      <p:pic>
        <p:nvPicPr>
          <p:cNvPr id="9" name="Picture 8">
            <a:extLst>
              <a:ext uri="{FF2B5EF4-FFF2-40B4-BE49-F238E27FC236}">
                <a16:creationId xmlns:a16="http://schemas.microsoft.com/office/drawing/2014/main" id="{7DEEC716-9AF7-4350-AD0D-19205B8D812D}"/>
              </a:ext>
            </a:extLst>
          </p:cNvPr>
          <p:cNvPicPr>
            <a:picLocks noChangeAspect="1"/>
          </p:cNvPicPr>
          <p:nvPr/>
        </p:nvPicPr>
        <p:blipFill>
          <a:blip r:embed="rId4"/>
          <a:stretch>
            <a:fillRect/>
          </a:stretch>
        </p:blipFill>
        <p:spPr>
          <a:xfrm>
            <a:off x="3558860" y="3072010"/>
            <a:ext cx="2233217" cy="2280564"/>
          </a:xfrm>
          <a:prstGeom prst="rect">
            <a:avLst/>
          </a:prstGeom>
        </p:spPr>
      </p:pic>
      <p:pic>
        <p:nvPicPr>
          <p:cNvPr id="10" name="Picture 9">
            <a:extLst>
              <a:ext uri="{FF2B5EF4-FFF2-40B4-BE49-F238E27FC236}">
                <a16:creationId xmlns:a16="http://schemas.microsoft.com/office/drawing/2014/main" id="{C12F28C9-AE1C-486F-8504-D06E514C1478}"/>
              </a:ext>
            </a:extLst>
          </p:cNvPr>
          <p:cNvPicPr>
            <a:picLocks noChangeAspect="1"/>
          </p:cNvPicPr>
          <p:nvPr/>
        </p:nvPicPr>
        <p:blipFill>
          <a:blip r:embed="rId5"/>
          <a:stretch>
            <a:fillRect/>
          </a:stretch>
        </p:blipFill>
        <p:spPr>
          <a:xfrm>
            <a:off x="6471773" y="3101806"/>
            <a:ext cx="2249739" cy="2297437"/>
          </a:xfrm>
          <a:prstGeom prst="rect">
            <a:avLst/>
          </a:prstGeom>
        </p:spPr>
      </p:pic>
      <p:pic>
        <p:nvPicPr>
          <p:cNvPr id="11" name="Picture 10">
            <a:extLst>
              <a:ext uri="{FF2B5EF4-FFF2-40B4-BE49-F238E27FC236}">
                <a16:creationId xmlns:a16="http://schemas.microsoft.com/office/drawing/2014/main" id="{176A3437-2DB9-4F56-9D22-ED920E9122E5}"/>
              </a:ext>
            </a:extLst>
          </p:cNvPr>
          <p:cNvPicPr>
            <a:picLocks noChangeAspect="1"/>
          </p:cNvPicPr>
          <p:nvPr/>
        </p:nvPicPr>
        <p:blipFill>
          <a:blip r:embed="rId6"/>
          <a:stretch>
            <a:fillRect/>
          </a:stretch>
        </p:blipFill>
        <p:spPr>
          <a:xfrm>
            <a:off x="9469965" y="3101806"/>
            <a:ext cx="2249739" cy="2297437"/>
          </a:xfrm>
          <a:prstGeom prst="rect">
            <a:avLst/>
          </a:prstGeom>
        </p:spPr>
      </p:pic>
      <p:pic>
        <p:nvPicPr>
          <p:cNvPr id="13" name="Picture 12">
            <a:extLst>
              <a:ext uri="{FF2B5EF4-FFF2-40B4-BE49-F238E27FC236}">
                <a16:creationId xmlns:a16="http://schemas.microsoft.com/office/drawing/2014/main" id="{77188D9F-CC80-4DC8-8EC6-436ACF0EDF90}"/>
              </a:ext>
            </a:extLst>
          </p:cNvPr>
          <p:cNvPicPr>
            <a:picLocks noChangeAspect="1"/>
          </p:cNvPicPr>
          <p:nvPr/>
        </p:nvPicPr>
        <p:blipFill>
          <a:blip r:embed="rId7"/>
          <a:stretch>
            <a:fillRect/>
          </a:stretch>
        </p:blipFill>
        <p:spPr>
          <a:xfrm>
            <a:off x="821588" y="3036022"/>
            <a:ext cx="2303699" cy="2352540"/>
          </a:xfrm>
          <a:prstGeom prst="rect">
            <a:avLst/>
          </a:prstGeom>
        </p:spPr>
      </p:pic>
      <p:cxnSp>
        <p:nvCxnSpPr>
          <p:cNvPr id="16" name="Curved Connector 15"/>
          <p:cNvCxnSpPr>
            <a:cxnSpLocks/>
          </p:cNvCxnSpPr>
          <p:nvPr/>
        </p:nvCxnSpPr>
        <p:spPr>
          <a:xfrm rot="16200000" flipH="1">
            <a:off x="1436013" y="2573696"/>
            <a:ext cx="770991" cy="287038"/>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35" name="Right Arrow 32">
            <a:extLst>
              <a:ext uri="{FF2B5EF4-FFF2-40B4-BE49-F238E27FC236}">
                <a16:creationId xmlns:a16="http://schemas.microsoft.com/office/drawing/2014/main" id="{757006F4-8C32-4314-8AF1-6834613C725B}"/>
              </a:ext>
            </a:extLst>
          </p:cNvPr>
          <p:cNvSpPr/>
          <p:nvPr/>
        </p:nvSpPr>
        <p:spPr>
          <a:xfrm>
            <a:off x="5846393"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6" name="Right Arrow 31">
            <a:extLst>
              <a:ext uri="{FF2B5EF4-FFF2-40B4-BE49-F238E27FC236}">
                <a16:creationId xmlns:a16="http://schemas.microsoft.com/office/drawing/2014/main" id="{8080E62A-689F-4D99-AEB6-339C6F047BF1}"/>
              </a:ext>
            </a:extLst>
          </p:cNvPr>
          <p:cNvSpPr/>
          <p:nvPr/>
        </p:nvSpPr>
        <p:spPr>
          <a:xfrm>
            <a:off x="2900410"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sp>
        <p:nvSpPr>
          <p:cNvPr id="37" name="Right Arrow 11">
            <a:extLst>
              <a:ext uri="{FF2B5EF4-FFF2-40B4-BE49-F238E27FC236}">
                <a16:creationId xmlns:a16="http://schemas.microsoft.com/office/drawing/2014/main" id="{1CE01FF3-BF30-4CC2-8066-3AA67FD4A072}"/>
              </a:ext>
            </a:extLst>
          </p:cNvPr>
          <p:cNvSpPr/>
          <p:nvPr/>
        </p:nvSpPr>
        <p:spPr>
          <a:xfrm>
            <a:off x="8778636" y="3884074"/>
            <a:ext cx="563127" cy="30724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grpSp>
        <p:nvGrpSpPr>
          <p:cNvPr id="38" name="Group 27">
            <a:extLst>
              <a:ext uri="{FF2B5EF4-FFF2-40B4-BE49-F238E27FC236}">
                <a16:creationId xmlns:a16="http://schemas.microsoft.com/office/drawing/2014/main" id="{34B6A21F-6305-411F-84DF-35C5D089FC8F}"/>
              </a:ext>
            </a:extLst>
          </p:cNvPr>
          <p:cNvGrpSpPr/>
          <p:nvPr/>
        </p:nvGrpSpPr>
        <p:grpSpPr>
          <a:xfrm>
            <a:off x="567122" y="5977448"/>
            <a:ext cx="7999347" cy="535349"/>
            <a:chOff x="424260" y="5771705"/>
            <a:chExt cx="6106395" cy="637810"/>
          </a:xfrm>
        </p:grpSpPr>
        <p:sp>
          <p:nvSpPr>
            <p:cNvPr id="39" name="Right Arrow 23">
              <a:extLst>
                <a:ext uri="{FF2B5EF4-FFF2-40B4-BE49-F238E27FC236}">
                  <a16:creationId xmlns:a16="http://schemas.microsoft.com/office/drawing/2014/main" id="{6AC55B5A-2E01-4719-ABD1-D801FF04CF88}"/>
                </a:ext>
              </a:extLst>
            </p:cNvPr>
            <p:cNvSpPr/>
            <p:nvPr/>
          </p:nvSpPr>
          <p:spPr>
            <a:xfrm>
              <a:off x="424260" y="5771705"/>
              <a:ext cx="610639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0" name="TextBox 39">
              <a:extLst>
                <a:ext uri="{FF2B5EF4-FFF2-40B4-BE49-F238E27FC236}">
                  <a16:creationId xmlns:a16="http://schemas.microsoft.com/office/drawing/2014/main" id="{D0FBCC62-C7EF-48FD-8321-857E94F04FC2}"/>
                </a:ext>
              </a:extLst>
            </p:cNvPr>
            <p:cNvSpPr txBox="1"/>
            <p:nvPr/>
          </p:nvSpPr>
          <p:spPr>
            <a:xfrm>
              <a:off x="2690155" y="5786155"/>
              <a:ext cx="1728225" cy="623360"/>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Project Level Information</a:t>
              </a:r>
            </a:p>
          </p:txBody>
        </p:sp>
      </p:grpSp>
      <p:grpSp>
        <p:nvGrpSpPr>
          <p:cNvPr id="41" name="Group 28">
            <a:extLst>
              <a:ext uri="{FF2B5EF4-FFF2-40B4-BE49-F238E27FC236}">
                <a16:creationId xmlns:a16="http://schemas.microsoft.com/office/drawing/2014/main" id="{C34F4CDF-EFAE-4E23-A9A8-0A1DF6C6F9C3}"/>
              </a:ext>
            </a:extLst>
          </p:cNvPr>
          <p:cNvGrpSpPr/>
          <p:nvPr/>
        </p:nvGrpSpPr>
        <p:grpSpPr>
          <a:xfrm>
            <a:off x="8812250" y="5953497"/>
            <a:ext cx="3107019" cy="523220"/>
            <a:chOff x="6761085" y="5747750"/>
            <a:chExt cx="2342705" cy="618313"/>
          </a:xfrm>
        </p:grpSpPr>
        <p:sp>
          <p:nvSpPr>
            <p:cNvPr id="42" name="Right Arrow 25">
              <a:extLst>
                <a:ext uri="{FF2B5EF4-FFF2-40B4-BE49-F238E27FC236}">
                  <a16:creationId xmlns:a16="http://schemas.microsoft.com/office/drawing/2014/main" id="{0B8CF1DF-15B7-44BE-A0EE-BC861BA28EC5}"/>
                </a:ext>
              </a:extLst>
            </p:cNvPr>
            <p:cNvSpPr/>
            <p:nvPr/>
          </p:nvSpPr>
          <p:spPr>
            <a:xfrm>
              <a:off x="6761085" y="5771705"/>
              <a:ext cx="2342705"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3" name="TextBox 42">
              <a:extLst>
                <a:ext uri="{FF2B5EF4-FFF2-40B4-BE49-F238E27FC236}">
                  <a16:creationId xmlns:a16="http://schemas.microsoft.com/office/drawing/2014/main" id="{C94C3C0C-C21B-4BEB-BC9D-96284C1BEBC3}"/>
                </a:ext>
              </a:extLst>
            </p:cNvPr>
            <p:cNvSpPr txBox="1"/>
            <p:nvPr/>
          </p:nvSpPr>
          <p:spPr>
            <a:xfrm>
              <a:off x="7106730" y="5747750"/>
              <a:ext cx="1497795" cy="618313"/>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rPr>
                <a:t>1</a:t>
              </a:r>
              <a:r>
                <a:rPr lang="en-US" sz="1400" b="1" kern="0" baseline="30000" dirty="0">
                  <a:solidFill>
                    <a:srgbClr val="000000"/>
                  </a:solidFill>
                </a:rPr>
                <a:t>st</a:t>
              </a:r>
              <a:r>
                <a:rPr lang="en-US" sz="1400" b="1" kern="0" dirty="0">
                  <a:solidFill>
                    <a:srgbClr val="000000"/>
                  </a:solidFill>
                </a:rPr>
                <a:t> Solution Information</a:t>
              </a:r>
            </a:p>
          </p:txBody>
        </p:sp>
      </p:grpSp>
    </p:spTree>
    <p:extLst>
      <p:ext uri="{BB962C8B-B14F-4D97-AF65-F5344CB8AC3E}">
        <p14:creationId xmlns:p14="http://schemas.microsoft.com/office/powerpoint/2010/main" val="22297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endParaRPr lang="en-US" dirty="0"/>
          </a:p>
          <a:p>
            <a:r>
              <a:rPr lang="en-US" dirty="0"/>
              <a:t>Browse to the location of the project</a:t>
            </a:r>
          </a:p>
          <a:p>
            <a:pPr lvl="1"/>
            <a:r>
              <a:rPr lang="en-US" dirty="0"/>
              <a:t>In this example, project directory “</a:t>
            </a:r>
            <a:r>
              <a:rPr lang="en-US" dirty="0" err="1"/>
              <a:t>matrixmul</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15</a:t>
            </a:fld>
            <a:endParaRPr lang="en-US" dirty="0"/>
          </a:p>
        </p:txBody>
      </p:sp>
      <p:pic>
        <p:nvPicPr>
          <p:cNvPr id="5" name="图片 4">
            <a:extLst>
              <a:ext uri="{FF2B5EF4-FFF2-40B4-BE49-F238E27FC236}">
                <a16:creationId xmlns:a16="http://schemas.microsoft.com/office/drawing/2014/main" id="{C4FFC336-5536-45FC-9793-583A12FC3E0E}"/>
              </a:ext>
            </a:extLst>
          </p:cNvPr>
          <p:cNvPicPr>
            <a:picLocks noChangeAspect="1"/>
          </p:cNvPicPr>
          <p:nvPr/>
        </p:nvPicPr>
        <p:blipFill>
          <a:blip r:embed="rId2"/>
          <a:stretch>
            <a:fillRect/>
          </a:stretch>
        </p:blipFill>
        <p:spPr>
          <a:xfrm>
            <a:off x="6388533" y="1362074"/>
            <a:ext cx="4803648" cy="457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Project &amp; Directory</a:t>
            </a:r>
          </a:p>
        </p:txBody>
      </p:sp>
      <p:sp>
        <p:nvSpPr>
          <p:cNvPr id="2" name="Content Placeholder 1"/>
          <p:cNvSpPr>
            <a:spLocks noGrp="1"/>
          </p:cNvSpPr>
          <p:nvPr>
            <p:ph sz="half" idx="1"/>
          </p:nvPr>
        </p:nvSpPr>
        <p:spPr/>
        <p:txBody>
          <a:bodyPr/>
          <a:lstStyle/>
          <a:p>
            <a:r>
              <a:rPr lang="en-US" dirty="0"/>
              <a:t>Define the project name</a:t>
            </a:r>
          </a:p>
          <a:p>
            <a:pPr marL="800100" lvl="1" indent="-342900">
              <a:buFont typeface="Verdana" pitchFamily="34" charset="0"/>
              <a:buChar char="−"/>
            </a:pPr>
            <a:r>
              <a:rPr lang="en-US" dirty="0"/>
              <a:t>Note, here the project is given the extension .</a:t>
            </a:r>
            <a:r>
              <a:rPr lang="en-US" dirty="0" err="1"/>
              <a:t>prj</a:t>
            </a:r>
            <a:endParaRPr lang="en-US" dirty="0"/>
          </a:p>
          <a:p>
            <a:pPr marL="800100" lvl="1" indent="-342900">
              <a:buFont typeface="Verdana" pitchFamily="34" charset="0"/>
              <a:buChar char="−"/>
            </a:pPr>
            <a:r>
              <a:rPr lang="en-US" dirty="0"/>
              <a:t>A useful way of seeing it’s a project (and not just another directory) when browsing</a:t>
            </a:r>
          </a:p>
          <a:p>
            <a:r>
              <a:rPr lang="en-US" dirty="0"/>
              <a:t>Browse to the location of the project</a:t>
            </a:r>
          </a:p>
          <a:p>
            <a:pPr lvl="1"/>
            <a:r>
              <a:rPr lang="en-US" dirty="0"/>
              <a:t>In this example, project directory “</a:t>
            </a:r>
            <a:r>
              <a:rPr lang="en-US" dirty="0" err="1"/>
              <a:t>matrixmul.prj</a:t>
            </a:r>
            <a:r>
              <a:rPr lang="en-US" dirty="0"/>
              <a:t>” will be created inside directory “lab1”</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16</a:t>
            </a:fld>
            <a:endParaRPr lang="en-US" dirty="0"/>
          </a:p>
        </p:txBody>
      </p:sp>
      <p:pic>
        <p:nvPicPr>
          <p:cNvPr id="3" name="Picture 2">
            <a:extLst>
              <a:ext uri="{FF2B5EF4-FFF2-40B4-BE49-F238E27FC236}">
                <a16:creationId xmlns:a16="http://schemas.microsoft.com/office/drawing/2014/main" id="{FB94EADA-4B1C-44FD-9A0A-2655B9747938}"/>
              </a:ext>
            </a:extLst>
          </p:cNvPr>
          <p:cNvPicPr>
            <a:picLocks noChangeAspect="1"/>
          </p:cNvPicPr>
          <p:nvPr/>
        </p:nvPicPr>
        <p:blipFill>
          <a:blip r:embed="rId2"/>
          <a:stretch>
            <a:fillRect/>
          </a:stretch>
        </p:blipFill>
        <p:spPr>
          <a:xfrm>
            <a:off x="6545264" y="1254090"/>
            <a:ext cx="3970337" cy="4054513"/>
          </a:xfrm>
          <a:prstGeom prst="rect">
            <a:avLst/>
          </a:prstGeom>
        </p:spPr>
      </p:pic>
    </p:spTree>
    <p:extLst>
      <p:ext uri="{BB962C8B-B14F-4D97-AF65-F5344CB8AC3E}">
        <p14:creationId xmlns:p14="http://schemas.microsoft.com/office/powerpoint/2010/main" val="97561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639649-F998-42F8-9336-726187D6F081}"/>
              </a:ext>
            </a:extLst>
          </p:cNvPr>
          <p:cNvPicPr>
            <a:picLocks noChangeAspect="1"/>
          </p:cNvPicPr>
          <p:nvPr/>
        </p:nvPicPr>
        <p:blipFill>
          <a:blip r:embed="rId2"/>
          <a:stretch>
            <a:fillRect/>
          </a:stretch>
        </p:blipFill>
        <p:spPr>
          <a:xfrm>
            <a:off x="6773684" y="1463041"/>
            <a:ext cx="5010912" cy="4572000"/>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Vitis HLS to determine the top-level design for synthesis, from the test bench and associated files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17</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Vitis HLS header files or header files located in the same project  location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29B79-8E6E-4D79-8D45-132560A8AB66}"/>
              </a:ext>
            </a:extLst>
          </p:cNvPr>
          <p:cNvPicPr>
            <a:picLocks noChangeAspect="1"/>
          </p:cNvPicPr>
          <p:nvPr/>
        </p:nvPicPr>
        <p:blipFill>
          <a:blip r:embed="rId2"/>
          <a:stretch>
            <a:fillRect/>
          </a:stretch>
        </p:blipFill>
        <p:spPr>
          <a:xfrm>
            <a:off x="7123951" y="1479206"/>
            <a:ext cx="4310379" cy="4401764"/>
          </a:xfrm>
          <a:prstGeom prst="rect">
            <a:avLst/>
          </a:prstGeom>
        </p:spPr>
      </p:pic>
      <p:sp>
        <p:nvSpPr>
          <p:cNvPr id="4" name="Title 3"/>
          <p:cNvSpPr>
            <a:spLocks noGrp="1"/>
          </p:cNvSpPr>
          <p:nvPr>
            <p:ph type="title"/>
          </p:nvPr>
        </p:nvSpPr>
        <p:spPr/>
        <p:txBody>
          <a:bodyPr/>
          <a:lstStyle/>
          <a:p>
            <a:r>
              <a:rPr lang="en-US" dirty="0"/>
              <a:t>Add Design Source Files</a:t>
            </a:r>
          </a:p>
        </p:txBody>
      </p:sp>
      <p:sp>
        <p:nvSpPr>
          <p:cNvPr id="2" name="Content Placeholder 1"/>
          <p:cNvSpPr>
            <a:spLocks noGrp="1"/>
          </p:cNvSpPr>
          <p:nvPr>
            <p:ph sz="half" idx="1"/>
          </p:nvPr>
        </p:nvSpPr>
        <p:spPr/>
        <p:txBody>
          <a:bodyPr/>
          <a:lstStyle/>
          <a:p>
            <a:r>
              <a:rPr lang="en-US" sz="1800" dirty="0"/>
              <a:t>Add Design Source Files</a:t>
            </a:r>
          </a:p>
          <a:p>
            <a:pPr marL="800100" lvl="1" indent="-342900">
              <a:buFont typeface="Verdana" pitchFamily="34" charset="0"/>
              <a:buChar char="−"/>
            </a:pPr>
            <a:r>
              <a:rPr lang="en-US" dirty="0"/>
              <a:t>This allows </a:t>
            </a:r>
            <a:r>
              <a:rPr lang="en-US" dirty="0" err="1"/>
              <a:t>Vivado</a:t>
            </a:r>
            <a:r>
              <a:rPr lang="en-US" dirty="0"/>
              <a:t> HLS to determine the top-level design for synthesis, from the test bench and associated files</a:t>
            </a:r>
          </a:p>
          <a:p>
            <a:pPr marL="800100" lvl="1" indent="-342900">
              <a:buFont typeface="Verdana" pitchFamily="34" charset="0"/>
              <a:buChar char="−"/>
            </a:pPr>
            <a:r>
              <a:rPr lang="en-US" dirty="0"/>
              <a:t>Not required for </a:t>
            </a:r>
            <a:r>
              <a:rPr lang="en-US" dirty="0" err="1"/>
              <a:t>SystemC</a:t>
            </a:r>
            <a:r>
              <a:rPr lang="en-US" dirty="0"/>
              <a:t> designs</a:t>
            </a:r>
          </a:p>
          <a:p>
            <a:r>
              <a:rPr lang="en-US" sz="1800" dirty="0"/>
              <a:t>Add Files…</a:t>
            </a:r>
          </a:p>
          <a:p>
            <a:pPr marL="800100" lvl="1" indent="-342900"/>
            <a:r>
              <a:rPr lang="en-US" dirty="0"/>
              <a:t>Select the source code file(s)</a:t>
            </a:r>
          </a:p>
          <a:p>
            <a:pPr marL="800100" lvl="1" indent="-342900"/>
            <a:r>
              <a:rPr lang="en-US" dirty="0"/>
              <a:t>The CTRL and SHIFT keys can be used to add multiple files</a:t>
            </a:r>
          </a:p>
          <a:p>
            <a:pPr marL="800100" lvl="1" indent="-342900"/>
            <a:r>
              <a:rPr lang="en-US" dirty="0"/>
              <a:t>No need to include headers (.h) if they reside in the same directory</a:t>
            </a:r>
          </a:p>
          <a:p>
            <a:r>
              <a:rPr lang="en-US" sz="1800" dirty="0"/>
              <a:t>Select File and Edit CFLAGS…</a:t>
            </a:r>
          </a:p>
          <a:p>
            <a:pPr marL="800100" lvl="1" indent="-342900">
              <a:buFont typeface="Verdana" pitchFamily="34" charset="0"/>
              <a:buChar char="−"/>
            </a:pPr>
            <a:r>
              <a:rPr lang="en-US" dirty="0"/>
              <a:t>If required, specify C compile arguments using the “Edit CFLAGS…”</a:t>
            </a:r>
          </a:p>
          <a:p>
            <a:pPr marL="1200150" lvl="2" indent="-342900">
              <a:buFont typeface="Verdana" pitchFamily="34" charset="0"/>
              <a:buChar char="−"/>
            </a:pPr>
            <a:r>
              <a:rPr lang="en-US" sz="1400" dirty="0"/>
              <a:t>Define macros</a:t>
            </a:r>
            <a:r>
              <a:rPr lang="en-US" sz="1050" dirty="0"/>
              <a:t>: </a:t>
            </a:r>
            <a:r>
              <a:rPr lang="en-US" sz="1400" dirty="0">
                <a:latin typeface="Courier New" panose="02070309020205020404" pitchFamily="49" charset="0"/>
                <a:cs typeface="Courier New" panose="02070309020205020404" pitchFamily="49" charset="0"/>
              </a:rPr>
              <a:t>-DVERSION1</a:t>
            </a:r>
            <a:endParaRPr lang="en-US" sz="1050" dirty="0">
              <a:latin typeface="Courier New" panose="02070309020205020404" pitchFamily="49" charset="0"/>
              <a:cs typeface="Courier New" panose="02070309020205020404" pitchFamily="49" charset="0"/>
            </a:endParaRPr>
          </a:p>
          <a:p>
            <a:pPr marL="1200150" lvl="2" indent="-342900">
              <a:buFont typeface="Verdana" pitchFamily="34" charset="0"/>
              <a:buChar char="−"/>
            </a:pPr>
            <a:r>
              <a:rPr lang="en-US" sz="1400" dirty="0"/>
              <a:t>Location of any (header) files not in the same directory as the source: -I../include</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18</a:t>
            </a:fld>
            <a:endParaRPr lang="en-US" dirty="0"/>
          </a:p>
        </p:txBody>
      </p:sp>
      <p:sp>
        <p:nvSpPr>
          <p:cNvPr id="7" name="TextBox 6"/>
          <p:cNvSpPr txBox="1"/>
          <p:nvPr/>
        </p:nvSpPr>
        <p:spPr>
          <a:xfrm>
            <a:off x="7078664" y="4925880"/>
            <a:ext cx="4400955" cy="7386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There is no need to add the location of standard </a:t>
            </a:r>
            <a:r>
              <a:rPr lang="en-US" sz="1400" b="1" dirty="0" err="1"/>
              <a:t>Vivado</a:t>
            </a:r>
            <a:r>
              <a:rPr lang="en-US" sz="1400" b="1" dirty="0"/>
              <a:t> HLS or SystemC header files or header files located in the same project  location</a:t>
            </a:r>
          </a:p>
        </p:txBody>
      </p:sp>
    </p:spTree>
    <p:extLst>
      <p:ext uri="{BB962C8B-B14F-4D97-AF65-F5344CB8AC3E}">
        <p14:creationId xmlns:p14="http://schemas.microsoft.com/office/powerpoint/2010/main" val="182656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a:t>Vitis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a:t>Vitis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19</a:t>
            </a:fld>
            <a:endParaRPr lang="en-US" dirty="0"/>
          </a:p>
        </p:txBody>
      </p:sp>
      <p:pic>
        <p:nvPicPr>
          <p:cNvPr id="3" name="图片 2">
            <a:extLst>
              <a:ext uri="{FF2B5EF4-FFF2-40B4-BE49-F238E27FC236}">
                <a16:creationId xmlns:a16="http://schemas.microsoft.com/office/drawing/2014/main" id="{8943AF05-6E1A-41FF-B9F4-9CAC9D2C9EC0}"/>
              </a:ext>
            </a:extLst>
          </p:cNvPr>
          <p:cNvPicPr>
            <a:picLocks noChangeAspect="1"/>
          </p:cNvPicPr>
          <p:nvPr/>
        </p:nvPicPr>
        <p:blipFill>
          <a:blip r:embed="rId2"/>
          <a:stretch>
            <a:fillRect/>
          </a:stretch>
        </p:blipFill>
        <p:spPr>
          <a:xfrm>
            <a:off x="6151069" y="1463041"/>
            <a:ext cx="5010912" cy="457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a:lnSpc>
                <a:spcPts val="2200"/>
              </a:lnSpc>
              <a:tabLst>
                <a:tab pos="228600" algn="l"/>
              </a:tabLst>
            </a:pPr>
            <a:r>
              <a:rPr lang="en-US" altLang="zh-CN" dirty="0">
                <a:solidFill>
                  <a:schemeClr val="tx1"/>
                </a:solidFill>
                <a:cs typeface="Arial" pitchFamily="34" charset="0"/>
              </a:rPr>
              <a:t>After completing this module, you will be able to:</a:t>
            </a:r>
          </a:p>
          <a:p>
            <a:pPr>
              <a:lnSpc>
                <a:spcPts val="1000"/>
              </a:lnSpc>
              <a:buNone/>
            </a:pPr>
            <a:endParaRPr lang="en-US" altLang="zh-CN" dirty="0">
              <a:solidFill>
                <a:schemeClr val="tx1"/>
              </a:solidFill>
            </a:endParaRPr>
          </a:p>
          <a:p>
            <a:pPr lvl="1"/>
            <a:r>
              <a:rPr lang="en-US" dirty="0"/>
              <a:t>List various OS under which Vitis HLS is supported</a:t>
            </a:r>
          </a:p>
          <a:p>
            <a:pPr lvl="1"/>
            <a:r>
              <a:rPr lang="en-US" dirty="0"/>
              <a:t>Describe how projects are created and maintained in Vitis HLS</a:t>
            </a:r>
          </a:p>
          <a:p>
            <a:pPr lvl="1"/>
            <a:r>
              <a:rPr lang="en-US" dirty="0"/>
              <a:t>State various steps involved in using Vitis HLS project creation wizard</a:t>
            </a:r>
          </a:p>
          <a:p>
            <a:pPr lvl="1"/>
            <a:r>
              <a:rPr lang="en-US" dirty="0"/>
              <a:t>Distinguish between the role of top-level module in </a:t>
            </a:r>
            <a:r>
              <a:rPr lang="en-US" dirty="0" err="1"/>
              <a:t>testbench</a:t>
            </a:r>
            <a:r>
              <a:rPr lang="en-US" dirty="0"/>
              <a:t> and design to be synthesized</a:t>
            </a:r>
          </a:p>
          <a:p>
            <a:pPr lvl="1"/>
            <a:r>
              <a:rPr lang="en-US" dirty="0"/>
              <a:t>List various verifications which can be done in Vitis HLS</a:t>
            </a:r>
          </a:p>
          <a:p>
            <a:pPr lvl="1"/>
            <a:r>
              <a:rPr lang="en-US" dirty="0"/>
              <a:t>List Vitis HLS project directory structure</a:t>
            </a:r>
          </a:p>
        </p:txBody>
      </p:sp>
      <p:sp>
        <p:nvSpPr>
          <p:cNvPr id="6" name="Slide Number Placeholder 5"/>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Test Bench Files</a:t>
            </a:r>
          </a:p>
        </p:txBody>
      </p:sp>
      <p:sp>
        <p:nvSpPr>
          <p:cNvPr id="2" name="Content Placeholder 1"/>
          <p:cNvSpPr>
            <a:spLocks noGrp="1"/>
          </p:cNvSpPr>
          <p:nvPr>
            <p:ph sz="half" idx="1"/>
          </p:nvPr>
        </p:nvSpPr>
        <p:spPr>
          <a:xfrm>
            <a:off x="579119" y="1011078"/>
            <a:ext cx="5181600" cy="4835843"/>
          </a:xfrm>
        </p:spPr>
        <p:txBody>
          <a:bodyPr/>
          <a:lstStyle/>
          <a:p>
            <a:r>
              <a:rPr lang="en-US" sz="1800" dirty="0"/>
              <a:t>Use “Add Files” to include the test bench</a:t>
            </a:r>
          </a:p>
          <a:p>
            <a:pPr lvl="1"/>
            <a:r>
              <a:rPr lang="en-US" dirty="0" err="1"/>
              <a:t>Vivado</a:t>
            </a:r>
            <a:r>
              <a:rPr lang="en-US" dirty="0"/>
              <a:t> HLS will re-use these to verify the RTL using co-simulation</a:t>
            </a:r>
          </a:p>
          <a:p>
            <a:r>
              <a:rPr lang="en-US" sz="1800" u="sng" dirty="0"/>
              <a:t>And all files </a:t>
            </a:r>
            <a:r>
              <a:rPr lang="en-US" sz="1800" dirty="0"/>
              <a:t>referenced by the test bench</a:t>
            </a:r>
          </a:p>
          <a:p>
            <a:pPr marL="800100" lvl="1" indent="-342900"/>
            <a:r>
              <a:rPr lang="en-US" dirty="0"/>
              <a:t>The RTL simulation will be executed in a different directory (Ensures the original results are not over-written)</a:t>
            </a:r>
          </a:p>
          <a:p>
            <a:pPr marL="800100" lvl="1" indent="-342900"/>
            <a:r>
              <a:rPr lang="en-US" dirty="0" err="1"/>
              <a:t>Vivado</a:t>
            </a:r>
            <a:r>
              <a:rPr lang="en-US" dirty="0"/>
              <a:t> HLS needs to also copy any files accessed by the test bench</a:t>
            </a:r>
          </a:p>
          <a:p>
            <a:pPr marL="1084263" lvl="2" indent="-342900"/>
            <a:r>
              <a:rPr lang="en-US" sz="1400" dirty="0"/>
              <a:t>E.g. Input data and output results  </a:t>
            </a:r>
          </a:p>
          <a:p>
            <a:pPr marL="457200" indent="-342900"/>
            <a:r>
              <a:rPr lang="en-US" sz="1800" dirty="0"/>
              <a:t>Add Folders</a:t>
            </a:r>
          </a:p>
          <a:p>
            <a:pPr marL="800100" lvl="1" indent="-342900"/>
            <a:r>
              <a:rPr lang="en-US" dirty="0"/>
              <a:t>If the test bench uses relative paths like “</a:t>
            </a:r>
            <a:r>
              <a:rPr lang="en-US" dirty="0" err="1"/>
              <a:t>sub_directory</a:t>
            </a:r>
            <a:r>
              <a:rPr lang="en-US" dirty="0"/>
              <a:t>/my_file.dat” you can add “</a:t>
            </a:r>
            <a:r>
              <a:rPr lang="en-US" dirty="0" err="1"/>
              <a:t>sub_directory</a:t>
            </a:r>
            <a:r>
              <a:rPr lang="en-US" dirty="0"/>
              <a:t>” as a folder/directory</a:t>
            </a:r>
          </a:p>
          <a:p>
            <a:pPr marL="457200" indent="-342900"/>
            <a:r>
              <a:rPr lang="en-US" sz="1800" dirty="0"/>
              <a:t>Use “Edit CFLAGS…” </a:t>
            </a:r>
          </a:p>
          <a:p>
            <a:pPr marL="800100" lvl="1" indent="-342900"/>
            <a:r>
              <a:rPr lang="en-US" dirty="0"/>
              <a:t>To add any C compile flags required for compilation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20</a:t>
            </a:fld>
            <a:endParaRPr lang="en-US" dirty="0"/>
          </a:p>
        </p:txBody>
      </p:sp>
      <p:pic>
        <p:nvPicPr>
          <p:cNvPr id="6" name="Picture 5">
            <a:extLst>
              <a:ext uri="{FF2B5EF4-FFF2-40B4-BE49-F238E27FC236}">
                <a16:creationId xmlns:a16="http://schemas.microsoft.com/office/drawing/2014/main" id="{638D70C1-099D-41E8-8DC3-64E1E1E3DD7B}"/>
              </a:ext>
            </a:extLst>
          </p:cNvPr>
          <p:cNvPicPr>
            <a:picLocks noChangeAspect="1"/>
          </p:cNvPicPr>
          <p:nvPr/>
        </p:nvPicPr>
        <p:blipFill>
          <a:blip r:embed="rId2"/>
          <a:stretch>
            <a:fillRect/>
          </a:stretch>
        </p:blipFill>
        <p:spPr>
          <a:xfrm>
            <a:off x="6862764" y="1911180"/>
            <a:ext cx="3673941" cy="3751834"/>
          </a:xfrm>
          <a:prstGeom prst="rect">
            <a:avLst/>
          </a:prstGeom>
        </p:spPr>
      </p:pic>
    </p:spTree>
    <p:extLst>
      <p:ext uri="{BB962C8B-B14F-4D97-AF65-F5344CB8AC3E}">
        <p14:creationId xmlns:p14="http://schemas.microsoft.com/office/powerpoint/2010/main" val="56063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a:t>
            </a:r>
          </a:p>
        </p:txBody>
      </p:sp>
      <p:sp>
        <p:nvSpPr>
          <p:cNvPr id="3" name="Content Placeholder 2"/>
          <p:cNvSpPr>
            <a:spLocks noGrp="1"/>
          </p:cNvSpPr>
          <p:nvPr>
            <p:ph idx="1"/>
          </p:nvPr>
        </p:nvSpPr>
        <p:spPr>
          <a:xfrm>
            <a:off x="647700" y="1023396"/>
            <a:ext cx="10515600" cy="4759404"/>
          </a:xfrm>
        </p:spPr>
        <p:txBody>
          <a:bodyPr>
            <a:normAutofit/>
          </a:bodyPr>
          <a:lstStyle/>
          <a:p>
            <a:r>
              <a:rPr lang="en-US" dirty="0"/>
              <a:t>The test bench should be in a separate file </a:t>
            </a:r>
          </a:p>
          <a:p>
            <a:r>
              <a:rPr lang="en-US" dirty="0"/>
              <a:t>Or excluded from synthesis</a:t>
            </a:r>
          </a:p>
          <a:p>
            <a:pPr lvl="1"/>
            <a:r>
              <a:rPr lang="en-US" dirty="0"/>
              <a:t>The Macro __SYNTHESIS__ can be used to isolate code </a:t>
            </a:r>
            <a:r>
              <a:rPr lang="en-US" u="sng" dirty="0"/>
              <a:t>which will not be synthesized</a:t>
            </a:r>
          </a:p>
          <a:p>
            <a:pPr lvl="2"/>
            <a:r>
              <a:rPr lang="en-US" dirty="0"/>
              <a:t>This macro is defined when Vitis HLS parses any code (-D__SYNTHESIS__)</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21</a:t>
            </a:fld>
            <a:endParaRPr lang="en-US" dirty="0"/>
          </a:p>
        </p:txBody>
      </p:sp>
      <p:sp>
        <p:nvSpPr>
          <p:cNvPr id="10" name="TextBox 9">
            <a:extLst>
              <a:ext uri="{FF2B5EF4-FFF2-40B4-BE49-F238E27FC236}">
                <a16:creationId xmlns:a16="http://schemas.microsoft.com/office/drawing/2014/main" id="{A0E1F0B1-C631-43A9-BDD6-ACA39263A562}"/>
              </a:ext>
            </a:extLst>
          </p:cNvPr>
          <p:cNvSpPr txBox="1"/>
          <p:nvPr/>
        </p:nvSpPr>
        <p:spPr>
          <a:xfrm>
            <a:off x="1488601" y="3006545"/>
            <a:ext cx="5938426" cy="32778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test.c</a:t>
            </a:r>
            <a:endParaRPr lang="en-US" sz="900" kern="0" dirty="0">
              <a:solidFill>
                <a:srgbClr val="000000"/>
              </a:solidFill>
              <a:latin typeface="Arial"/>
            </a:endParaRPr>
          </a:p>
          <a:p>
            <a:pPr defTabSz="914400" fontAlgn="base">
              <a:spcBef>
                <a:spcPct val="0"/>
              </a:spcBef>
              <a:spcAft>
                <a:spcPct val="0"/>
              </a:spcAft>
              <a:defRPr/>
            </a:pPr>
            <a:r>
              <a:rPr lang="en-US" sz="900" kern="0" dirty="0">
                <a:solidFill>
                  <a:srgbClr val="000000"/>
                </a:solidFill>
                <a:latin typeface="Arial"/>
              </a:rPr>
              <a:t>#include &lt;</a:t>
            </a:r>
            <a:r>
              <a:rPr lang="en-US" sz="900" kern="0" dirty="0" err="1">
                <a:solidFill>
                  <a:srgbClr val="000000"/>
                </a:solidFill>
                <a:latin typeface="Arial"/>
              </a:rPr>
              <a:t>stdio.h</a:t>
            </a:r>
            <a:r>
              <a:rPr lang="en-US" sz="900" kern="0" dirty="0">
                <a:solidFill>
                  <a:srgbClr val="000000"/>
                </a:solidFill>
                <a:latin typeface="Arial"/>
              </a:rPr>
              <a:t>&gt;</a:t>
            </a:r>
          </a:p>
          <a:p>
            <a:pPr defTabSz="914400" fontAlgn="base">
              <a:spcBef>
                <a:spcPct val="0"/>
              </a:spcBef>
              <a:spcAft>
                <a:spcPct val="0"/>
              </a:spcAft>
              <a:defRPr/>
            </a:pPr>
            <a:r>
              <a:rPr lang="en-US" sz="900" kern="0" dirty="0">
                <a:solidFill>
                  <a:srgbClr val="000000"/>
                </a:solidFill>
                <a:latin typeface="Arial"/>
              </a:rPr>
              <a:t>void test (</a:t>
            </a:r>
            <a:r>
              <a:rPr lang="en-US" sz="900" kern="0" dirty="0" err="1">
                <a:solidFill>
                  <a:srgbClr val="000000"/>
                </a:solidFill>
                <a:latin typeface="Arial"/>
              </a:rPr>
              <a:t>int</a:t>
            </a:r>
            <a:r>
              <a:rPr lang="en-US" sz="900" kern="0" dirty="0">
                <a:solidFill>
                  <a:srgbClr val="000000"/>
                </a:solidFill>
                <a:latin typeface="Arial"/>
              </a:rPr>
              <a:t> d[10])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acc = 0;</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acc +=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acc;   </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ifndef</a:t>
            </a:r>
            <a:r>
              <a:rPr lang="en-US" sz="900" b="1" kern="0" dirty="0">
                <a:solidFill>
                  <a:srgbClr val="000000"/>
                </a:solidFill>
                <a:latin typeface="Arial"/>
              </a:rPr>
              <a:t> __SYNTHESIS__</a:t>
            </a:r>
          </a:p>
          <a:p>
            <a:pPr defTabSz="914400" fontAlgn="base">
              <a:spcBef>
                <a:spcPct val="0"/>
              </a:spcBef>
              <a:spcAft>
                <a:spcPct val="0"/>
              </a:spcAft>
              <a:defRPr/>
            </a:pPr>
            <a:r>
              <a:rPr lang="en-US" sz="900" kern="0" dirty="0" err="1">
                <a:solidFill>
                  <a:srgbClr val="000000"/>
                </a:solidFill>
                <a:latin typeface="Arial"/>
              </a:rPr>
              <a:t>int</a:t>
            </a:r>
            <a:r>
              <a:rPr lang="en-US" sz="900" kern="0" dirty="0">
                <a:solidFill>
                  <a:srgbClr val="000000"/>
                </a:solidFill>
                <a:latin typeface="Arial"/>
              </a:rPr>
              <a:t> main ()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int</a:t>
            </a:r>
            <a:r>
              <a:rPr lang="en-US" sz="900" kern="0" dirty="0">
                <a:solidFill>
                  <a:srgbClr val="000000"/>
                </a:solidFill>
                <a:latin typeface="Arial"/>
              </a:rPr>
              <a:t> d[10],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   = </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test(d);</a:t>
            </a:r>
          </a:p>
          <a:p>
            <a:pPr defTabSz="914400" fontAlgn="base">
              <a:spcBef>
                <a:spcPct val="0"/>
              </a:spcBef>
              <a:spcAft>
                <a:spcPct val="0"/>
              </a:spcAft>
              <a:defRPr/>
            </a:pPr>
            <a:r>
              <a:rPr lang="en-US" sz="900" kern="0" dirty="0">
                <a:solidFill>
                  <a:srgbClr val="000000"/>
                </a:solidFill>
                <a:latin typeface="Arial"/>
              </a:rPr>
              <a:t>  for (</a:t>
            </a:r>
            <a:r>
              <a:rPr lang="en-US" sz="900" kern="0" dirty="0" err="1">
                <a:solidFill>
                  <a:srgbClr val="000000"/>
                </a:solidFill>
                <a:latin typeface="Arial"/>
              </a:rPr>
              <a:t>i</a:t>
            </a:r>
            <a:r>
              <a:rPr lang="en-US" sz="900" kern="0" dirty="0">
                <a:solidFill>
                  <a:srgbClr val="000000"/>
                </a:solidFill>
                <a:latin typeface="Arial"/>
              </a:rPr>
              <a:t>=0;i&lt;10;i++) {</a:t>
            </a:r>
          </a:p>
          <a:p>
            <a:pPr defTabSz="914400" fontAlgn="base">
              <a:spcBef>
                <a:spcPct val="0"/>
              </a:spcBef>
              <a:spcAft>
                <a:spcPct val="0"/>
              </a:spcAft>
              <a:defRPr/>
            </a:pPr>
            <a:r>
              <a:rPr lang="en-US" sz="900" kern="0" dirty="0">
                <a:solidFill>
                  <a:srgbClr val="000000"/>
                </a:solidFill>
                <a:latin typeface="Arial"/>
              </a:rPr>
              <a:t>    </a:t>
            </a:r>
            <a:r>
              <a:rPr lang="en-US" sz="900" kern="0" dirty="0" err="1">
                <a:solidFill>
                  <a:srgbClr val="000000"/>
                </a:solidFill>
                <a:latin typeface="Arial"/>
              </a:rPr>
              <a:t>printf</a:t>
            </a:r>
            <a:r>
              <a:rPr lang="en-US" sz="900" kern="0" dirty="0">
                <a:solidFill>
                  <a:srgbClr val="000000"/>
                </a:solidFill>
                <a:latin typeface="Arial"/>
              </a:rPr>
              <a:t>("%d %d\n", </a:t>
            </a:r>
            <a:r>
              <a:rPr lang="en-US" sz="900" kern="0" dirty="0" err="1">
                <a:solidFill>
                  <a:srgbClr val="000000"/>
                </a:solidFill>
                <a:latin typeface="Arial"/>
              </a:rPr>
              <a:t>i</a:t>
            </a:r>
            <a:r>
              <a:rPr lang="en-US" sz="900" kern="0" dirty="0">
                <a:solidFill>
                  <a:srgbClr val="000000"/>
                </a:solidFill>
                <a:latin typeface="Arial"/>
              </a:rPr>
              <a:t>, d[</a:t>
            </a:r>
            <a:r>
              <a:rPr lang="en-US" sz="900" kern="0" dirty="0" err="1">
                <a:solidFill>
                  <a:srgbClr val="000000"/>
                </a:solidFill>
                <a:latin typeface="Arial"/>
              </a:rPr>
              <a:t>i</a:t>
            </a:r>
            <a:r>
              <a:rPr lang="en-US" sz="900" kern="0" dirty="0">
                <a:solidFill>
                  <a:srgbClr val="000000"/>
                </a:solidFill>
                <a:latin typeface="Arial"/>
              </a:rPr>
              <a:t>]);</a:t>
            </a:r>
          </a:p>
          <a:p>
            <a:pPr defTabSz="914400" fontAlgn="base">
              <a:spcBef>
                <a:spcPct val="0"/>
              </a:spcBef>
              <a:spcAft>
                <a:spcPct val="0"/>
              </a:spcAft>
              <a:defRPr/>
            </a:pPr>
            <a:r>
              <a:rPr lang="en-US" sz="900" kern="0" dirty="0">
                <a:solidFill>
                  <a:srgbClr val="000000"/>
                </a:solidFill>
                <a:latin typeface="Arial"/>
              </a:rPr>
              <a:t>  }</a:t>
            </a:r>
          </a:p>
          <a:p>
            <a:pPr defTabSz="914400" fontAlgn="base">
              <a:spcBef>
                <a:spcPct val="0"/>
              </a:spcBef>
              <a:spcAft>
                <a:spcPct val="0"/>
              </a:spcAft>
              <a:defRPr/>
            </a:pPr>
            <a:r>
              <a:rPr lang="en-US" sz="900" kern="0" dirty="0">
                <a:solidFill>
                  <a:srgbClr val="000000"/>
                </a:solidFill>
                <a:latin typeface="Arial"/>
              </a:rPr>
              <a:t>  return 0;</a:t>
            </a:r>
          </a:p>
          <a:p>
            <a:pPr defTabSz="914400" fontAlgn="base">
              <a:spcBef>
                <a:spcPct val="0"/>
              </a:spcBef>
              <a:spcAft>
                <a:spcPct val="0"/>
              </a:spcAft>
              <a:defRPr/>
            </a:pPr>
            <a:r>
              <a:rPr lang="en-US" sz="900" kern="0" dirty="0">
                <a:solidFill>
                  <a:srgbClr val="000000"/>
                </a:solidFill>
                <a:latin typeface="Arial"/>
              </a:rPr>
              <a:t>}</a:t>
            </a:r>
          </a:p>
          <a:p>
            <a:pPr defTabSz="914400" fontAlgn="base">
              <a:spcBef>
                <a:spcPct val="0"/>
              </a:spcBef>
              <a:spcAft>
                <a:spcPct val="0"/>
              </a:spcAft>
              <a:defRPr/>
            </a:pPr>
            <a:r>
              <a:rPr lang="en-US" sz="900" b="1" kern="0" dirty="0">
                <a:solidFill>
                  <a:srgbClr val="000000"/>
                </a:solidFill>
                <a:latin typeface="Arial"/>
              </a:rPr>
              <a:t>#</a:t>
            </a:r>
            <a:r>
              <a:rPr lang="en-US" sz="900" b="1" kern="0" dirty="0" err="1">
                <a:solidFill>
                  <a:srgbClr val="000000"/>
                </a:solidFill>
                <a:latin typeface="Arial"/>
              </a:rPr>
              <a:t>endif</a:t>
            </a:r>
            <a:endParaRPr lang="en-US" sz="900" b="1" kern="0" dirty="0">
              <a:solidFill>
                <a:srgbClr val="000000"/>
              </a:solidFill>
              <a:latin typeface="Arial"/>
            </a:endParaRPr>
          </a:p>
        </p:txBody>
      </p:sp>
      <p:sp>
        <p:nvSpPr>
          <p:cNvPr id="11" name="Right Brace 10">
            <a:extLst>
              <a:ext uri="{FF2B5EF4-FFF2-40B4-BE49-F238E27FC236}">
                <a16:creationId xmlns:a16="http://schemas.microsoft.com/office/drawing/2014/main" id="{E829AF13-458F-466C-B22B-41C8CF2C8C0B}"/>
              </a:ext>
            </a:extLst>
          </p:cNvPr>
          <p:cNvSpPr/>
          <p:nvPr/>
        </p:nvSpPr>
        <p:spPr>
          <a:xfrm>
            <a:off x="3638721" y="3352192"/>
            <a:ext cx="307160" cy="111374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2" name="Right Brace 11">
            <a:extLst>
              <a:ext uri="{FF2B5EF4-FFF2-40B4-BE49-F238E27FC236}">
                <a16:creationId xmlns:a16="http://schemas.microsoft.com/office/drawing/2014/main" id="{300B2904-2762-4461-801F-4CD0791D3A1C}"/>
              </a:ext>
            </a:extLst>
          </p:cNvPr>
          <p:cNvSpPr/>
          <p:nvPr/>
        </p:nvSpPr>
        <p:spPr>
          <a:xfrm>
            <a:off x="3638721" y="4542747"/>
            <a:ext cx="307160" cy="1728225"/>
          </a:xfrm>
          <a:prstGeom prst="rightBrace">
            <a:avLst/>
          </a:prstGeom>
          <a:noFill/>
          <a:ln w="25400" cap="flat" cmpd="sng" algn="ctr">
            <a:solidFill>
              <a:srgbClr val="008CA8"/>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sp>
        <p:nvSpPr>
          <p:cNvPr id="14" name="TextBox 13">
            <a:extLst>
              <a:ext uri="{FF2B5EF4-FFF2-40B4-BE49-F238E27FC236}">
                <a16:creationId xmlns:a16="http://schemas.microsoft.com/office/drawing/2014/main" id="{88A2F4A0-D379-471F-95E0-C948382EB0F7}"/>
              </a:ext>
            </a:extLst>
          </p:cNvPr>
          <p:cNvSpPr txBox="1"/>
          <p:nvPr/>
        </p:nvSpPr>
        <p:spPr>
          <a:xfrm>
            <a:off x="4406620" y="3659432"/>
            <a:ext cx="2354893" cy="276999"/>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Design to be synthesized</a:t>
            </a:r>
          </a:p>
        </p:txBody>
      </p:sp>
      <p:sp>
        <p:nvSpPr>
          <p:cNvPr id="15" name="TextBox 14">
            <a:extLst>
              <a:ext uri="{FF2B5EF4-FFF2-40B4-BE49-F238E27FC236}">
                <a16:creationId xmlns:a16="http://schemas.microsoft.com/office/drawing/2014/main" id="{2FD3DC1E-5141-4F52-A3C8-F4A600B540B6}"/>
              </a:ext>
            </a:extLst>
          </p:cNvPr>
          <p:cNvSpPr txBox="1"/>
          <p:nvPr/>
        </p:nvSpPr>
        <p:spPr>
          <a:xfrm>
            <a:off x="4253039" y="5003607"/>
            <a:ext cx="2713248" cy="830997"/>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rPr>
              <a:t>Test Bench</a:t>
            </a:r>
          </a:p>
          <a:p>
            <a:pPr algn="ctr" defTabSz="914400" fontAlgn="base">
              <a:spcBef>
                <a:spcPct val="0"/>
              </a:spcBef>
              <a:spcAft>
                <a:spcPct val="0"/>
              </a:spcAft>
              <a:defRPr/>
            </a:pPr>
            <a:r>
              <a:rPr lang="en-US" sz="1200" b="1" kern="0" dirty="0">
                <a:solidFill>
                  <a:srgbClr val="000000"/>
                </a:solidFill>
              </a:rPr>
              <a:t>Nothing in this </a:t>
            </a:r>
            <a:r>
              <a:rPr lang="en-US" sz="1200" b="1" kern="0" dirty="0" err="1">
                <a:solidFill>
                  <a:srgbClr val="000000"/>
                </a:solidFill>
              </a:rPr>
              <a:t>ifndef</a:t>
            </a:r>
            <a:r>
              <a:rPr lang="en-US" sz="1200" b="1" kern="0" dirty="0">
                <a:solidFill>
                  <a:srgbClr val="000000"/>
                </a:solidFill>
              </a:rPr>
              <a:t> will be read by Vitis HLS</a:t>
            </a:r>
          </a:p>
          <a:p>
            <a:pPr algn="ctr" defTabSz="914400" fontAlgn="base">
              <a:spcBef>
                <a:spcPct val="0"/>
              </a:spcBef>
              <a:spcAft>
                <a:spcPct val="0"/>
              </a:spcAft>
              <a:defRPr/>
            </a:pPr>
            <a:r>
              <a:rPr lang="en-US" sz="1200" b="1" kern="0" dirty="0">
                <a:solidFill>
                  <a:srgbClr val="000000"/>
                </a:solidFill>
              </a:rPr>
              <a:t>(will be read by </a:t>
            </a:r>
            <a:r>
              <a:rPr lang="en-US" sz="1200" b="1" kern="0" dirty="0" err="1">
                <a:solidFill>
                  <a:srgbClr val="000000"/>
                </a:solidFill>
              </a:rPr>
              <a:t>gcc</a:t>
            </a:r>
            <a:r>
              <a:rPr lang="en-US" sz="1200" b="1" kern="0" dirty="0">
                <a:solidFill>
                  <a:srgbClr val="000000"/>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benches II</a:t>
            </a:r>
          </a:p>
        </p:txBody>
      </p:sp>
      <p:sp>
        <p:nvSpPr>
          <p:cNvPr id="3" name="Content Placeholder 2"/>
          <p:cNvSpPr>
            <a:spLocks noGrp="1"/>
          </p:cNvSpPr>
          <p:nvPr>
            <p:ph idx="1"/>
          </p:nvPr>
        </p:nvSpPr>
        <p:spPr>
          <a:xfrm>
            <a:off x="647700" y="1049298"/>
            <a:ext cx="10515600" cy="4759404"/>
          </a:xfrm>
        </p:spPr>
        <p:txBody>
          <a:bodyPr>
            <a:normAutofit lnSpcReduction="10000"/>
          </a:bodyPr>
          <a:lstStyle/>
          <a:p>
            <a:r>
              <a:rPr lang="en-US" dirty="0"/>
              <a:t>Ideal test bench</a:t>
            </a:r>
          </a:p>
          <a:p>
            <a:pPr lvl="1"/>
            <a:r>
              <a:rPr lang="en-US" dirty="0"/>
              <a:t>Should be self checking</a:t>
            </a:r>
          </a:p>
          <a:p>
            <a:pPr lvl="2"/>
            <a:r>
              <a:rPr lang="en-US" dirty="0"/>
              <a:t>RTL verification will re-use the C test bench</a:t>
            </a:r>
          </a:p>
          <a:p>
            <a:pPr lvl="1"/>
            <a:r>
              <a:rPr lang="en-US" dirty="0"/>
              <a:t>If the test bench is self-checking</a:t>
            </a:r>
          </a:p>
          <a:p>
            <a:pPr lvl="2"/>
            <a:r>
              <a:rPr lang="en-US" dirty="0"/>
              <a:t>Allows RTL Verification to be run without a requirement to check the results again</a:t>
            </a:r>
          </a:p>
          <a:p>
            <a:pPr lvl="1"/>
            <a:r>
              <a:rPr lang="en-US" dirty="0"/>
              <a:t>RTL verification “passes” if the test bench return value is 0 (zero)</a:t>
            </a:r>
          </a:p>
          <a:p>
            <a:pPr lvl="2"/>
            <a:r>
              <a:rPr lang="en-US" dirty="0"/>
              <a:t>Actively return a 0 if the simulation passes</a:t>
            </a:r>
          </a:p>
          <a:p>
            <a:pPr lvl="2"/>
            <a:endParaRPr lang="en-US" dirty="0"/>
          </a:p>
          <a:p>
            <a:pPr lvl="2"/>
            <a:endParaRPr lang="en-US" dirty="0"/>
          </a:p>
          <a:p>
            <a:pPr lvl="2"/>
            <a:endParaRPr lang="en-US" dirty="0"/>
          </a:p>
          <a:p>
            <a:pPr lvl="2"/>
            <a:endParaRPr lang="en-US" dirty="0"/>
          </a:p>
          <a:p>
            <a:pPr lvl="2"/>
            <a:endParaRPr lang="en-US" dirty="0"/>
          </a:p>
          <a:p>
            <a:pPr lvl="1"/>
            <a:r>
              <a:rPr lang="en-US" dirty="0"/>
              <a:t>Non-synthesizable constructs may be added to a synthesize function if __SYNTHESIS__ is used</a:t>
            </a:r>
          </a:p>
          <a:p>
            <a:endParaRPr lang="en-US" dirty="0"/>
          </a:p>
          <a:p>
            <a:endParaRPr lang="en-US" dirty="0"/>
          </a:p>
          <a:p>
            <a:endParaRPr lang="en-US" dirty="0"/>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22</a:t>
            </a:fld>
            <a:endParaRPr lang="en-US" dirty="0"/>
          </a:p>
        </p:txBody>
      </p:sp>
      <p:sp>
        <p:nvSpPr>
          <p:cNvPr id="8" name="TextBox 7">
            <a:extLst>
              <a:ext uri="{FF2B5EF4-FFF2-40B4-BE49-F238E27FC236}">
                <a16:creationId xmlns:a16="http://schemas.microsoft.com/office/drawing/2014/main" id="{B0365DC8-4FB5-4097-83FF-7AEA4C34028D}"/>
              </a:ext>
            </a:extLst>
          </p:cNvPr>
          <p:cNvSpPr txBox="1"/>
          <p:nvPr/>
        </p:nvSpPr>
        <p:spPr>
          <a:xfrm>
            <a:off x="1884827" y="3494429"/>
            <a:ext cx="6962293" cy="138499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err="1">
                <a:solidFill>
                  <a:srgbClr val="000000"/>
                </a:solidFill>
                <a:latin typeface="Arial"/>
              </a:rPr>
              <a:t>int</a:t>
            </a:r>
            <a:r>
              <a:rPr lang="en-US" sz="1050" kern="0" dirty="0">
                <a:solidFill>
                  <a:srgbClr val="000000"/>
                </a:solidFill>
                <a:latin typeface="Arial"/>
              </a:rPr>
              <a:t> main () { </a:t>
            </a:r>
          </a:p>
          <a:p>
            <a:pPr defTabSz="914400" fontAlgn="base">
              <a:spcBef>
                <a:spcPct val="0"/>
              </a:spcBef>
              <a:spcAft>
                <a:spcPct val="0"/>
              </a:spcAft>
              <a:defRPr/>
            </a:pPr>
            <a:r>
              <a:rPr lang="en-US" sz="1050" kern="0" dirty="0">
                <a:solidFill>
                  <a:srgbClr val="000000"/>
                </a:solidFill>
                <a:latin typeface="Arial"/>
              </a:rPr>
              <a:t>  // Compare results</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int</a:t>
            </a:r>
            <a:r>
              <a:rPr lang="en-US" sz="1050" kern="0" dirty="0">
                <a:solidFill>
                  <a:srgbClr val="000000"/>
                </a:solidFill>
                <a:latin typeface="Arial"/>
              </a:rPr>
              <a:t> ret = system("diff --brief -w </a:t>
            </a:r>
            <a:r>
              <a:rPr lang="en-US" sz="1050" kern="0" dirty="0" err="1">
                <a:solidFill>
                  <a:srgbClr val="000000"/>
                </a:solidFill>
                <a:latin typeface="Arial"/>
              </a:rPr>
              <a:t>test_data</a:t>
            </a:r>
            <a:r>
              <a:rPr lang="en-US" sz="1050" kern="0" dirty="0">
                <a:solidFill>
                  <a:srgbClr val="000000"/>
                </a:solidFill>
                <a:latin typeface="Arial"/>
              </a:rPr>
              <a:t>/output.dat </a:t>
            </a:r>
            <a:r>
              <a:rPr lang="en-US" sz="1050" kern="0" dirty="0" err="1">
                <a:solidFill>
                  <a:srgbClr val="000000"/>
                </a:solidFill>
                <a:latin typeface="Arial"/>
              </a:rPr>
              <a:t>test_data</a:t>
            </a:r>
            <a:r>
              <a:rPr lang="en-US" sz="1050" kern="0" dirty="0">
                <a:solidFill>
                  <a:srgbClr val="000000"/>
                </a:solidFill>
                <a:latin typeface="Arial"/>
              </a:rPr>
              <a:t>/</a:t>
            </a:r>
            <a:r>
              <a:rPr lang="en-US" sz="1050" kern="0" dirty="0" err="1">
                <a:solidFill>
                  <a:srgbClr val="000000"/>
                </a:solidFill>
                <a:latin typeface="Arial"/>
              </a:rPr>
              <a:t>output.golden.dat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if (ret != 0)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failed !!!\n", ret); </a:t>
            </a:r>
            <a:r>
              <a:rPr lang="en-US" sz="1050" b="1" kern="0" dirty="0">
                <a:solidFill>
                  <a:srgbClr val="000000"/>
                </a:solidFill>
                <a:latin typeface="Arial"/>
              </a:rPr>
              <a:t>return 1</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 else {</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printf</a:t>
            </a:r>
            <a:r>
              <a:rPr lang="en-US" sz="1050" kern="0" dirty="0">
                <a:solidFill>
                  <a:srgbClr val="000000"/>
                </a:solidFill>
                <a:latin typeface="Arial"/>
              </a:rPr>
              <a:t>("Test passed !\n", ret); </a:t>
            </a:r>
            <a:r>
              <a:rPr lang="en-US" sz="1050" b="1" kern="0" dirty="0">
                <a:solidFill>
                  <a:srgbClr val="000000"/>
                </a:solidFill>
                <a:latin typeface="Arial"/>
              </a:rPr>
              <a:t>return 0</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  }</a:t>
            </a:r>
          </a:p>
        </p:txBody>
      </p:sp>
      <p:sp>
        <p:nvSpPr>
          <p:cNvPr id="9" name="TextBox 8">
            <a:extLst>
              <a:ext uri="{FF2B5EF4-FFF2-40B4-BE49-F238E27FC236}">
                <a16:creationId xmlns:a16="http://schemas.microsoft.com/office/drawing/2014/main" id="{D79971B1-8D8E-42EE-B000-EB149B5DF17F}"/>
              </a:ext>
            </a:extLst>
          </p:cNvPr>
          <p:cNvSpPr txBox="1"/>
          <p:nvPr/>
        </p:nvSpPr>
        <p:spPr>
          <a:xfrm>
            <a:off x="8706862" y="3637995"/>
            <a:ext cx="2354893" cy="738664"/>
          </a:xfrm>
          <a:prstGeom prst="rect">
            <a:avLst/>
          </a:prstGeom>
          <a:solidFill>
            <a:srgbClr val="FFFF99"/>
          </a:solidFill>
          <a:ln w="28575">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050" b="1" kern="0" dirty="0">
                <a:solidFill>
                  <a:srgbClr val="000000"/>
                </a:solidFill>
              </a:rPr>
              <a:t>The –w option ensures the “newline” does not cause a difference between Windows and Linux files</a:t>
            </a:r>
          </a:p>
        </p:txBody>
      </p:sp>
      <p:sp>
        <p:nvSpPr>
          <p:cNvPr id="13" name="TextBox 12">
            <a:extLst>
              <a:ext uri="{FF2B5EF4-FFF2-40B4-BE49-F238E27FC236}">
                <a16:creationId xmlns:a16="http://schemas.microsoft.com/office/drawing/2014/main" id="{9ED0D38D-812A-4D29-B3BA-868BBAE98390}"/>
              </a:ext>
            </a:extLst>
          </p:cNvPr>
          <p:cNvSpPr txBox="1"/>
          <p:nvPr/>
        </p:nvSpPr>
        <p:spPr>
          <a:xfrm>
            <a:off x="1884827" y="5545462"/>
            <a:ext cx="5065734" cy="900246"/>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635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ifndef</a:t>
            </a:r>
            <a:r>
              <a:rPr lang="en-US" sz="1050" kern="0" dirty="0">
                <a:solidFill>
                  <a:srgbClr val="000000"/>
                </a:solidFill>
                <a:latin typeface="Arial"/>
              </a:rPr>
              <a:t> __SYNTHESIS__</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yuv</a:t>
            </a:r>
            <a:r>
              <a:rPr lang="en-US" sz="1050" kern="0" dirty="0">
                <a:solidFill>
                  <a:srgbClr val="000000"/>
                </a:solidFill>
                <a:latin typeface="Arial"/>
              </a:rPr>
              <a:t> = (</a:t>
            </a:r>
            <a:r>
              <a:rPr lang="en-US" sz="1050" kern="0" dirty="0" err="1">
                <a:solidFill>
                  <a:srgbClr val="000000"/>
                </a:solidFill>
                <a:latin typeface="Arial"/>
              </a:rPr>
              <a:t>image_t</a:t>
            </a:r>
            <a:r>
              <a:rPr lang="en-US" sz="1050" kern="0" dirty="0">
                <a:solidFill>
                  <a:srgbClr val="000000"/>
                </a:solidFill>
                <a:latin typeface="Arial"/>
              </a:rPr>
              <a:t> *)</a:t>
            </a:r>
            <a:r>
              <a:rPr lang="en-US" sz="1050" kern="0" dirty="0" err="1">
                <a:solidFill>
                  <a:srgbClr val="000000"/>
                </a:solidFill>
                <a:latin typeface="Arial"/>
              </a:rPr>
              <a:t>malloc</a:t>
            </a:r>
            <a:r>
              <a:rPr lang="en-US" sz="1050" kern="0" dirty="0">
                <a:solidFill>
                  <a:srgbClr val="000000"/>
                </a:solidFill>
                <a:latin typeface="Arial"/>
              </a:rPr>
              <a:t>(</a:t>
            </a:r>
            <a:r>
              <a:rPr lang="en-US" sz="1050" kern="0" dirty="0" err="1">
                <a:solidFill>
                  <a:srgbClr val="000000"/>
                </a:solidFill>
                <a:latin typeface="Arial"/>
              </a:rPr>
              <a:t>sizeof</a:t>
            </a:r>
            <a:r>
              <a:rPr lang="en-US" sz="1050" kern="0" dirty="0">
                <a:solidFill>
                  <a:srgbClr val="000000"/>
                </a:solidFill>
                <a:latin typeface="Arial"/>
              </a:rPr>
              <a:t>(</a:t>
            </a:r>
            <a:r>
              <a:rPr lang="en-US" sz="1050" kern="0" dirty="0" err="1">
                <a:solidFill>
                  <a:srgbClr val="000000"/>
                </a:solidFill>
                <a:latin typeface="Arial"/>
              </a:rPr>
              <a:t>image_t</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#else // Workaround </a:t>
            </a:r>
            <a:r>
              <a:rPr lang="en-US" sz="1050" kern="0" dirty="0" err="1">
                <a:solidFill>
                  <a:srgbClr val="000000"/>
                </a:solidFill>
                <a:latin typeface="Arial"/>
              </a:rPr>
              <a:t>malloc</a:t>
            </a:r>
            <a:r>
              <a:rPr lang="en-US" sz="1050" kern="0" dirty="0">
                <a:solidFill>
                  <a:srgbClr val="000000"/>
                </a:solidFill>
                <a:latin typeface="Arial"/>
              </a:rPr>
              <a:t>() calls w/o changing rest of code</a:t>
            </a:r>
          </a:p>
          <a:p>
            <a:pPr defTabSz="914400" fontAlgn="base">
              <a:spcBef>
                <a:spcPct val="0"/>
              </a:spcBef>
              <a:spcAft>
                <a:spcPct val="0"/>
              </a:spcAft>
              <a:defRPr/>
            </a:pPr>
            <a:r>
              <a:rPr lang="en-US" sz="1050" kern="0" dirty="0">
                <a:solidFill>
                  <a:srgbClr val="000000"/>
                </a:solidFill>
                <a:latin typeface="Arial"/>
              </a:rPr>
              <a:t>   </a:t>
            </a:r>
            <a:r>
              <a:rPr lang="en-US" sz="1050" kern="0" dirty="0" err="1">
                <a:solidFill>
                  <a:srgbClr val="000000"/>
                </a:solidFill>
                <a:latin typeface="Arial"/>
              </a:rPr>
              <a:t>image_t</a:t>
            </a:r>
            <a:r>
              <a:rPr lang="en-US" sz="1050" kern="0" dirty="0">
                <a:solidFill>
                  <a:srgbClr val="000000"/>
                </a:solidFill>
                <a:latin typeface="Arial"/>
              </a:rPr>
              <a:t> _</a:t>
            </a:r>
            <a:r>
              <a:rPr lang="en-US" sz="1050" kern="0" dirty="0" err="1">
                <a:solidFill>
                  <a:srgbClr val="000000"/>
                </a:solidFill>
                <a:latin typeface="Arial"/>
              </a:rPr>
              <a:t>yuv</a:t>
            </a:r>
            <a:r>
              <a:rPr lang="en-US" sz="1050" kern="0" dirty="0">
                <a:solidFill>
                  <a:srgbClr val="000000"/>
                </a:solidFill>
                <a:latin typeface="Arial"/>
              </a:rPr>
              <a:t>;</a:t>
            </a:r>
          </a:p>
          <a:p>
            <a:pPr defTabSz="914400" fontAlgn="base">
              <a:spcBef>
                <a:spcPct val="0"/>
              </a:spcBef>
              <a:spcAft>
                <a:spcPct val="0"/>
              </a:spcAft>
              <a:defRPr/>
            </a:pPr>
            <a:r>
              <a:rPr lang="en-US" sz="1050" kern="0" dirty="0">
                <a:solidFill>
                  <a:srgbClr val="000000"/>
                </a:solidFill>
                <a:latin typeface="Arial"/>
              </a:rPr>
              <a:t>#</a:t>
            </a:r>
            <a:r>
              <a:rPr lang="en-US" sz="1050" kern="0" dirty="0" err="1">
                <a:solidFill>
                  <a:srgbClr val="000000"/>
                </a:solidFill>
                <a:latin typeface="Arial"/>
              </a:rPr>
              <a:t>endif</a:t>
            </a:r>
            <a:endParaRPr lang="en-US" sz="1050" kern="0" dirty="0">
              <a:solidFill>
                <a:srgbClr val="000000"/>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10;&#10;描述已自动生成">
            <a:extLst>
              <a:ext uri="{FF2B5EF4-FFF2-40B4-BE49-F238E27FC236}">
                <a16:creationId xmlns:a16="http://schemas.microsoft.com/office/drawing/2014/main" id="{F8B5241F-5783-42FD-8078-29B5B580959C}"/>
              </a:ext>
            </a:extLst>
          </p:cNvPr>
          <p:cNvPicPr>
            <a:picLocks noChangeAspect="1"/>
          </p:cNvPicPr>
          <p:nvPr/>
        </p:nvPicPr>
        <p:blipFill>
          <a:blip r:embed="rId2"/>
          <a:stretch>
            <a:fillRect/>
          </a:stretch>
        </p:blipFill>
        <p:spPr>
          <a:xfrm>
            <a:off x="6388533" y="1463041"/>
            <a:ext cx="5001676" cy="4572000"/>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a:t>Vitis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23</a:t>
            </a:fld>
            <a:endParaRPr lang="en-US" dirty="0"/>
          </a:p>
        </p:txBody>
      </p:sp>
      <p:sp>
        <p:nvSpPr>
          <p:cNvPr id="10" name="Rounded Rectangle 9"/>
          <p:cNvSpPr/>
          <p:nvPr/>
        </p:nvSpPr>
        <p:spPr>
          <a:xfrm>
            <a:off x="10923368" y="3052069"/>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39AA18-6570-45A4-A039-7BBC24B6E6B9}"/>
              </a:ext>
            </a:extLst>
          </p:cNvPr>
          <p:cNvPicPr>
            <a:picLocks noChangeAspect="1"/>
          </p:cNvPicPr>
          <p:nvPr/>
        </p:nvPicPr>
        <p:blipFill>
          <a:blip r:embed="rId2"/>
          <a:stretch>
            <a:fillRect/>
          </a:stretch>
        </p:blipFill>
        <p:spPr>
          <a:xfrm>
            <a:off x="7132674" y="1729256"/>
            <a:ext cx="3888565" cy="3971009"/>
          </a:xfrm>
          <a:prstGeom prst="rect">
            <a:avLst/>
          </a:prstGeom>
        </p:spPr>
      </p:pic>
      <p:sp>
        <p:nvSpPr>
          <p:cNvPr id="4" name="Title 3"/>
          <p:cNvSpPr>
            <a:spLocks noGrp="1"/>
          </p:cNvSpPr>
          <p:nvPr>
            <p:ph type="title"/>
          </p:nvPr>
        </p:nvSpPr>
        <p:spPr/>
        <p:txBody>
          <a:bodyPr/>
          <a:lstStyle/>
          <a:p>
            <a:r>
              <a:rPr lang="en-US" dirty="0"/>
              <a:t>Solution Configuration</a:t>
            </a:r>
          </a:p>
        </p:txBody>
      </p:sp>
      <p:sp>
        <p:nvSpPr>
          <p:cNvPr id="2" name="Content Placeholder 1"/>
          <p:cNvSpPr>
            <a:spLocks noGrp="1"/>
          </p:cNvSpPr>
          <p:nvPr>
            <p:ph sz="half" idx="1"/>
          </p:nvPr>
        </p:nvSpPr>
        <p:spPr/>
        <p:txBody>
          <a:bodyPr/>
          <a:lstStyle/>
          <a:p>
            <a:r>
              <a:rPr lang="en-US" dirty="0"/>
              <a:t>Provide a solution name</a:t>
            </a:r>
          </a:p>
          <a:p>
            <a:pPr lvl="1"/>
            <a:r>
              <a:rPr lang="en-US" dirty="0"/>
              <a:t>Default is solution1, then solution2 etc.</a:t>
            </a:r>
          </a:p>
          <a:p>
            <a:r>
              <a:rPr lang="en-US" dirty="0"/>
              <a:t>Specify the clock</a:t>
            </a:r>
          </a:p>
          <a:p>
            <a:pPr marL="800100" lvl="1" indent="-342900"/>
            <a:r>
              <a:rPr lang="en-US" dirty="0"/>
              <a:t>The clock uncertainty is subtracted from the clock to provide an “effective clock period”</a:t>
            </a:r>
          </a:p>
          <a:p>
            <a:pPr marL="800100" lvl="1" indent="-342900"/>
            <a:r>
              <a:rPr lang="en-US" dirty="0" err="1"/>
              <a:t>Vivado</a:t>
            </a:r>
            <a:r>
              <a:rPr lang="en-US" dirty="0"/>
              <a:t> HLS uses the “effective clock period” for Synthesis</a:t>
            </a:r>
          </a:p>
          <a:p>
            <a:pPr marL="800100" lvl="1" indent="-342900"/>
            <a:r>
              <a:rPr lang="en-US" dirty="0"/>
              <a:t>Provides users defined margin for downstream RTL synthesis, P&amp;R</a:t>
            </a:r>
          </a:p>
          <a:p>
            <a:r>
              <a:rPr lang="en-US" dirty="0"/>
              <a:t>Select the part</a:t>
            </a:r>
          </a:p>
          <a:p>
            <a:pPr marL="800100" lvl="1" indent="-342900">
              <a:buFont typeface="Verdana" pitchFamily="34" charset="0"/>
              <a:buChar char="−"/>
            </a:pPr>
            <a:r>
              <a:rPr lang="en-US" dirty="0"/>
              <a:t>Select a device family after applying filters such as family, package and speed grade (see next slide) or a board after applying boards specify</a:t>
            </a:r>
          </a:p>
          <a:p>
            <a:pPr lvl="1"/>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24</a:t>
            </a:fld>
            <a:endParaRPr lang="en-US" dirty="0"/>
          </a:p>
        </p:txBody>
      </p:sp>
      <p:sp>
        <p:nvSpPr>
          <p:cNvPr id="10" name="Rounded Rectangle 9"/>
          <p:cNvSpPr/>
          <p:nvPr/>
        </p:nvSpPr>
        <p:spPr>
          <a:xfrm>
            <a:off x="10593037" y="3044645"/>
            <a:ext cx="389327" cy="292460"/>
          </a:xfrm>
          <a:prstGeom prst="roundRect">
            <a:avLst/>
          </a:prstGeom>
          <a:noFill/>
          <a:ln w="38100">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052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25</a:t>
            </a:fld>
            <a:endParaRPr lang="en-US" dirty="0"/>
          </a:p>
        </p:txBody>
      </p:sp>
      <p:pic>
        <p:nvPicPr>
          <p:cNvPr id="7" name="图片 6" descr="图形用户界面&#10;&#10;描述已自动生成">
            <a:extLst>
              <a:ext uri="{FF2B5EF4-FFF2-40B4-BE49-F238E27FC236}">
                <a16:creationId xmlns:a16="http://schemas.microsoft.com/office/drawing/2014/main" id="{D1174C95-4AEA-4897-B5D0-ADBA85335423}"/>
              </a:ext>
            </a:extLst>
          </p:cNvPr>
          <p:cNvPicPr>
            <a:picLocks noChangeAspect="1"/>
          </p:cNvPicPr>
          <p:nvPr/>
        </p:nvPicPr>
        <p:blipFill>
          <a:blip r:embed="rId2"/>
          <a:stretch>
            <a:fillRect/>
          </a:stretch>
        </p:blipFill>
        <p:spPr>
          <a:xfrm>
            <a:off x="5412943" y="1463041"/>
            <a:ext cx="6067284" cy="4572000"/>
          </a:xfrm>
          <a:prstGeom prst="rect">
            <a:avLst/>
          </a:prstGeom>
        </p:spPr>
      </p:pic>
    </p:spTree>
    <p:extLst>
      <p:ext uri="{BB962C8B-B14F-4D97-AF65-F5344CB8AC3E}">
        <p14:creationId xmlns:p14="http://schemas.microsoft.com/office/powerpoint/2010/main" val="396171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Part and Implementation Engine</a:t>
            </a:r>
          </a:p>
        </p:txBody>
      </p:sp>
      <p:sp>
        <p:nvSpPr>
          <p:cNvPr id="2" name="Content Placeholder 1"/>
          <p:cNvSpPr>
            <a:spLocks noGrp="1"/>
          </p:cNvSpPr>
          <p:nvPr>
            <p:ph sz="half" idx="1"/>
          </p:nvPr>
        </p:nvSpPr>
        <p:spPr/>
        <p:txBody>
          <a:bodyPr/>
          <a:lstStyle/>
          <a:p>
            <a:r>
              <a:rPr lang="en-US" dirty="0"/>
              <a:t>Select the target part either through </a:t>
            </a:r>
            <a:br>
              <a:rPr lang="en-US" dirty="0"/>
            </a:br>
            <a:r>
              <a:rPr lang="en-US" dirty="0"/>
              <a:t>Parts or Boards specify </a:t>
            </a:r>
          </a:p>
          <a:p>
            <a:r>
              <a:rPr lang="en-US" dirty="0"/>
              <a:t>Select RTL Tools</a:t>
            </a:r>
          </a:p>
          <a:p>
            <a:pPr lvl="1"/>
            <a:r>
              <a:rPr lang="en-US" dirty="0"/>
              <a:t>Auto</a:t>
            </a:r>
          </a:p>
          <a:p>
            <a:pPr lvl="2"/>
            <a:r>
              <a:rPr lang="en-US" dirty="0"/>
              <a:t>Will select </a:t>
            </a:r>
            <a:r>
              <a:rPr lang="en-US" dirty="0" err="1"/>
              <a:t>Vivado</a:t>
            </a:r>
            <a:r>
              <a:rPr lang="en-US" dirty="0"/>
              <a:t> for 7 Series </a:t>
            </a:r>
            <a:br>
              <a:rPr lang="en-US" dirty="0"/>
            </a:br>
            <a:r>
              <a:rPr lang="en-US" dirty="0"/>
              <a:t>and </a:t>
            </a:r>
            <a:r>
              <a:rPr lang="en-US" dirty="0" err="1"/>
              <a:t>Zynq</a:t>
            </a:r>
            <a:r>
              <a:rPr lang="en-US" dirty="0"/>
              <a:t> devices</a:t>
            </a:r>
          </a:p>
          <a:p>
            <a:pPr lvl="2"/>
            <a:r>
              <a:rPr lang="en-US" dirty="0"/>
              <a:t>Will select ISE for Virtex-6 and earlier families</a:t>
            </a:r>
          </a:p>
          <a:p>
            <a:pPr lvl="1"/>
            <a:r>
              <a:rPr lang="en-US" dirty="0" err="1"/>
              <a:t>Vivado</a:t>
            </a:r>
            <a:endParaRPr lang="en-US" dirty="0"/>
          </a:p>
          <a:p>
            <a:pPr lvl="1"/>
            <a:r>
              <a:rPr lang="en-US" dirty="0"/>
              <a:t>ISE </a:t>
            </a:r>
          </a:p>
          <a:p>
            <a:pPr lvl="2"/>
            <a:r>
              <a:rPr lang="en-US" dirty="0"/>
              <a:t>ISE Design Suite must be installed and must be </a:t>
            </a:r>
            <a:br>
              <a:rPr lang="en-US" dirty="0"/>
            </a:br>
            <a:r>
              <a:rPr lang="en-US" dirty="0"/>
              <a:t>included in the PATH variable </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26</a:t>
            </a:fld>
            <a:endParaRPr lang="en-US"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285" y="1556844"/>
            <a:ext cx="1022350" cy="116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01528619-BD5C-4683-8F08-346F4AC44EAF}"/>
              </a:ext>
            </a:extLst>
          </p:cNvPr>
          <p:cNvPicPr>
            <a:picLocks noChangeAspect="1"/>
          </p:cNvPicPr>
          <p:nvPr/>
        </p:nvPicPr>
        <p:blipFill>
          <a:blip r:embed="rId3"/>
          <a:stretch>
            <a:fillRect/>
          </a:stretch>
        </p:blipFill>
        <p:spPr>
          <a:xfrm>
            <a:off x="7334950" y="1556844"/>
            <a:ext cx="4412942" cy="3340275"/>
          </a:xfrm>
          <a:prstGeom prst="rect">
            <a:avLst/>
          </a:prstGeom>
        </p:spPr>
      </p:pic>
    </p:spTree>
    <p:extLst>
      <p:ext uri="{BB962C8B-B14F-4D97-AF65-F5344CB8AC3E}">
        <p14:creationId xmlns:p14="http://schemas.microsoft.com/office/powerpoint/2010/main" val="152105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Specification</a:t>
            </a:r>
          </a:p>
        </p:txBody>
      </p:sp>
      <p:sp>
        <p:nvSpPr>
          <p:cNvPr id="3" name="Content Placeholder 2"/>
          <p:cNvSpPr>
            <a:spLocks noGrp="1"/>
          </p:cNvSpPr>
          <p:nvPr>
            <p:ph idx="1"/>
          </p:nvPr>
        </p:nvSpPr>
        <p:spPr/>
        <p:txBody>
          <a:bodyPr>
            <a:normAutofit/>
          </a:bodyPr>
          <a:lstStyle/>
          <a:p>
            <a:r>
              <a:rPr lang="en-US" dirty="0"/>
              <a:t>Clock frequency must be specified</a:t>
            </a:r>
          </a:p>
          <a:p>
            <a:pPr lvl="1"/>
            <a:r>
              <a:rPr lang="en-US" dirty="0"/>
              <a:t>Only 1 clock can be specified for C/C++ functions</a:t>
            </a:r>
          </a:p>
          <a:p>
            <a:r>
              <a:rPr lang="en-US" dirty="0"/>
              <a:t>Clock uncertainty can be specified</a:t>
            </a:r>
          </a:p>
          <a:p>
            <a:pPr lvl="1"/>
            <a:r>
              <a:rPr lang="en-US" dirty="0"/>
              <a:t>Subtracted from the clock period to give an effective clock period</a:t>
            </a:r>
          </a:p>
          <a:p>
            <a:pPr lvl="1"/>
            <a:r>
              <a:rPr lang="en-US" dirty="0"/>
              <a:t>The effective clock period is used for synthesis</a:t>
            </a:r>
          </a:p>
          <a:p>
            <a:pPr lvl="2"/>
            <a:r>
              <a:rPr lang="en-US" dirty="0"/>
              <a:t>Should not be used as a design </a:t>
            </a:r>
            <a:br>
              <a:rPr lang="en-US" dirty="0"/>
            </a:br>
            <a:r>
              <a:rPr lang="en-US" dirty="0"/>
              <a:t>parameter</a:t>
            </a:r>
          </a:p>
          <a:p>
            <a:pPr lvl="2"/>
            <a:r>
              <a:rPr lang="en-US" dirty="0"/>
              <a:t>Do not vary for different  results: this is </a:t>
            </a:r>
            <a:br>
              <a:rPr lang="en-US" dirty="0"/>
            </a:br>
            <a:r>
              <a:rPr lang="en-US" dirty="0"/>
              <a:t>your safety margin</a:t>
            </a:r>
          </a:p>
          <a:p>
            <a:pPr lvl="1"/>
            <a:r>
              <a:rPr lang="en-US" dirty="0"/>
              <a:t>A user controllable margin to account</a:t>
            </a:r>
            <a:br>
              <a:rPr lang="en-US" dirty="0"/>
            </a:br>
            <a:r>
              <a:rPr lang="en-US" dirty="0"/>
              <a:t>for downstream RTL synthesis and </a:t>
            </a:r>
            <a:br>
              <a:rPr lang="en-US" dirty="0"/>
            </a:br>
            <a:r>
              <a:rPr lang="en-US" dirty="0"/>
              <a:t>P&amp;R </a:t>
            </a:r>
          </a:p>
          <a:p>
            <a:pPr lvl="1"/>
            <a:endParaRPr lang="en-US" dirty="0"/>
          </a:p>
        </p:txBody>
      </p:sp>
      <p:sp>
        <p:nvSpPr>
          <p:cNvPr id="31" name="Slide Number Placeholder 3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27</a:t>
            </a:fld>
            <a:endParaRPr lang="en-US" dirty="0"/>
          </a:p>
        </p:txBody>
      </p:sp>
      <p:grpSp>
        <p:nvGrpSpPr>
          <p:cNvPr id="50" name="Group 49">
            <a:extLst>
              <a:ext uri="{FF2B5EF4-FFF2-40B4-BE49-F238E27FC236}">
                <a16:creationId xmlns:a16="http://schemas.microsoft.com/office/drawing/2014/main" id="{8A1ADE96-9988-4834-BAB8-BB0EFF36474E}"/>
              </a:ext>
            </a:extLst>
          </p:cNvPr>
          <p:cNvGrpSpPr/>
          <p:nvPr/>
        </p:nvGrpSpPr>
        <p:grpSpPr>
          <a:xfrm>
            <a:off x="5487988" y="3871117"/>
            <a:ext cx="6426201" cy="2189085"/>
            <a:chOff x="5486399" y="3871116"/>
            <a:chExt cx="6426201" cy="2189085"/>
          </a:xfrm>
        </p:grpSpPr>
        <p:sp>
          <p:nvSpPr>
            <p:cNvPr id="51" name="Rectangle 50">
              <a:extLst>
                <a:ext uri="{FF2B5EF4-FFF2-40B4-BE49-F238E27FC236}">
                  <a16:creationId xmlns:a16="http://schemas.microsoft.com/office/drawing/2014/main" id="{6C027DC4-0A49-4E36-A3B0-6EB9797AEE8A}"/>
                </a:ext>
              </a:extLst>
            </p:cNvPr>
            <p:cNvSpPr/>
            <p:nvPr/>
          </p:nvSpPr>
          <p:spPr>
            <a:xfrm>
              <a:off x="5486399" y="3871116"/>
              <a:ext cx="6426201" cy="2189085"/>
            </a:xfrm>
            <a:prstGeom prst="rect">
              <a:avLst/>
            </a:prstGeom>
            <a:solidFill>
              <a:srgbClr val="D9DA56">
                <a:lumMod val="20000"/>
                <a:lumOff val="80000"/>
              </a:srgbClr>
            </a:solidFill>
            <a:ln w="25400" cap="flat" cmpd="sng" algn="ctr">
              <a:solidFill>
                <a:srgbClr val="008CA8">
                  <a:shade val="50000"/>
                </a:srgbClr>
              </a:solidFill>
              <a:prstDash val="solid"/>
            </a:ln>
            <a:effectLst>
              <a:outerShdw blurRad="50800" dist="635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kern="0" dirty="0">
                <a:solidFill>
                  <a:srgbClr val="FFFFFF"/>
                </a:solidFill>
                <a:latin typeface="Arial"/>
              </a:endParaRPr>
            </a:p>
          </p:txBody>
        </p:sp>
        <p:cxnSp>
          <p:nvCxnSpPr>
            <p:cNvPr id="52" name="Straight Connector 51">
              <a:extLst>
                <a:ext uri="{FF2B5EF4-FFF2-40B4-BE49-F238E27FC236}">
                  <a16:creationId xmlns:a16="http://schemas.microsoft.com/office/drawing/2014/main" id="{29EF7A0F-2427-44FD-9866-A100120BF654}"/>
                </a:ext>
              </a:extLst>
            </p:cNvPr>
            <p:cNvCxnSpPr/>
            <p:nvPr/>
          </p:nvCxnSpPr>
          <p:spPr>
            <a:xfrm>
              <a:off x="5521268" y="4877839"/>
              <a:ext cx="185493" cy="0"/>
            </a:xfrm>
            <a:prstGeom prst="line">
              <a:avLst/>
            </a:prstGeom>
            <a:noFill/>
            <a:ln w="57150" cap="flat" cmpd="sng" algn="ctr">
              <a:solidFill>
                <a:srgbClr val="008CA8">
                  <a:shade val="95000"/>
                  <a:satMod val="105000"/>
                </a:srgbClr>
              </a:solidFill>
              <a:prstDash val="solid"/>
            </a:ln>
            <a:effectLst/>
          </p:spPr>
        </p:cxnSp>
        <p:cxnSp>
          <p:nvCxnSpPr>
            <p:cNvPr id="53" name="Straight Connector 52">
              <a:extLst>
                <a:ext uri="{FF2B5EF4-FFF2-40B4-BE49-F238E27FC236}">
                  <a16:creationId xmlns:a16="http://schemas.microsoft.com/office/drawing/2014/main" id="{57FF8ECC-F3EE-47A5-A658-B3B68634D6E5}"/>
                </a:ext>
              </a:extLst>
            </p:cNvPr>
            <p:cNvCxnSpPr/>
            <p:nvPr/>
          </p:nvCxnSpPr>
          <p:spPr>
            <a:xfrm rot="5400000" flipH="1" flipV="1">
              <a:off x="5503027" y="4674105"/>
              <a:ext cx="407468" cy="0"/>
            </a:xfrm>
            <a:prstGeom prst="line">
              <a:avLst/>
            </a:prstGeom>
            <a:noFill/>
            <a:ln w="57150" cap="flat" cmpd="sng" algn="ctr">
              <a:solidFill>
                <a:srgbClr val="008CA8">
                  <a:shade val="95000"/>
                  <a:satMod val="105000"/>
                </a:srgbClr>
              </a:solidFill>
              <a:prstDash val="solid"/>
            </a:ln>
            <a:effectLst/>
          </p:spPr>
        </p:cxnSp>
        <p:cxnSp>
          <p:nvCxnSpPr>
            <p:cNvPr id="54" name="Straight Arrow Connector 53">
              <a:extLst>
                <a:ext uri="{FF2B5EF4-FFF2-40B4-BE49-F238E27FC236}">
                  <a16:creationId xmlns:a16="http://schemas.microsoft.com/office/drawing/2014/main" id="{C876EAF7-A54D-4D05-A405-5937825A24AF}"/>
                </a:ext>
              </a:extLst>
            </p:cNvPr>
            <p:cNvCxnSpPr/>
            <p:nvPr/>
          </p:nvCxnSpPr>
          <p:spPr>
            <a:xfrm>
              <a:off x="5683491" y="4255166"/>
              <a:ext cx="3895347" cy="1061"/>
            </a:xfrm>
            <a:prstGeom prst="straightConnector1">
              <a:avLst/>
            </a:prstGeom>
            <a:noFill/>
            <a:ln w="19050" cap="flat" cmpd="sng" algn="ctr">
              <a:solidFill>
                <a:srgbClr val="3F3F3F"/>
              </a:solidFill>
              <a:prstDash val="solid"/>
              <a:headEnd type="triangle" w="med" len="med"/>
              <a:tailEnd type="triangle" w="med" len="med"/>
            </a:ln>
            <a:effectLst/>
          </p:spPr>
        </p:cxnSp>
        <p:sp>
          <p:nvSpPr>
            <p:cNvPr id="55" name="TextBox 54">
              <a:extLst>
                <a:ext uri="{FF2B5EF4-FFF2-40B4-BE49-F238E27FC236}">
                  <a16:creationId xmlns:a16="http://schemas.microsoft.com/office/drawing/2014/main" id="{402F5B8C-BF1F-4D72-8559-772770DDFDE2}"/>
                </a:ext>
              </a:extLst>
            </p:cNvPr>
            <p:cNvSpPr txBox="1"/>
            <p:nvPr/>
          </p:nvSpPr>
          <p:spPr>
            <a:xfrm>
              <a:off x="6729963" y="3947925"/>
              <a:ext cx="1717968" cy="261610"/>
            </a:xfrm>
            <a:prstGeom prst="rect">
              <a:avLst/>
            </a:prstGeom>
            <a:solidFill>
              <a:srgbClr val="FFFFFF"/>
            </a:solidFill>
            <a:ln w="25400" cap="flat" cmpd="sng" algn="ctr">
              <a:solidFill>
                <a:srgbClr val="3F3F3F"/>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Period</a:t>
              </a:r>
            </a:p>
          </p:txBody>
        </p:sp>
        <p:grpSp>
          <p:nvGrpSpPr>
            <p:cNvPr id="56" name="Group 25">
              <a:extLst>
                <a:ext uri="{FF2B5EF4-FFF2-40B4-BE49-F238E27FC236}">
                  <a16:creationId xmlns:a16="http://schemas.microsoft.com/office/drawing/2014/main" id="{CBECCAB2-AF46-408C-B97B-BA8D4DE83859}"/>
                </a:ext>
              </a:extLst>
            </p:cNvPr>
            <p:cNvGrpSpPr/>
            <p:nvPr/>
          </p:nvGrpSpPr>
          <p:grpSpPr>
            <a:xfrm>
              <a:off x="8755091" y="4408785"/>
              <a:ext cx="3071599" cy="799280"/>
              <a:chOff x="4264760" y="4465935"/>
              <a:chExt cx="2304299" cy="799280"/>
            </a:xfrm>
          </p:grpSpPr>
          <p:cxnSp>
            <p:nvCxnSpPr>
              <p:cNvPr id="68" name="Straight Connector 67">
                <a:extLst>
                  <a:ext uri="{FF2B5EF4-FFF2-40B4-BE49-F238E27FC236}">
                    <a16:creationId xmlns:a16="http://schemas.microsoft.com/office/drawing/2014/main" id="{1BCA250C-2E7C-472E-8CD6-ACAC7553CB14}"/>
                  </a:ext>
                </a:extLst>
              </p:cNvPr>
              <p:cNvCxnSpPr/>
              <p:nvPr/>
            </p:nvCxnSpPr>
            <p:spPr>
              <a:xfrm rot="5400000" flipH="1" flipV="1">
                <a:off x="3933692" y="4797003"/>
                <a:ext cx="662136" cy="0"/>
              </a:xfrm>
              <a:prstGeom prst="line">
                <a:avLst/>
              </a:prstGeom>
              <a:noFill/>
              <a:ln w="9525" cap="flat" cmpd="sng" algn="ctr">
                <a:solidFill>
                  <a:srgbClr val="000000">
                    <a:shade val="95000"/>
                    <a:satMod val="105000"/>
                  </a:srgbClr>
                </a:solidFill>
                <a:prstDash val="dash"/>
              </a:ln>
              <a:effectLst/>
            </p:spPr>
          </p:cxnSp>
          <p:cxnSp>
            <p:nvCxnSpPr>
              <p:cNvPr id="69" name="Straight Arrow Connector 68">
                <a:extLst>
                  <a:ext uri="{FF2B5EF4-FFF2-40B4-BE49-F238E27FC236}">
                    <a16:creationId xmlns:a16="http://schemas.microsoft.com/office/drawing/2014/main" id="{61F81B61-24F3-4E23-AB12-445A5439CD83}"/>
                  </a:ext>
                </a:extLst>
              </p:cNvPr>
              <p:cNvCxnSpPr/>
              <p:nvPr/>
            </p:nvCxnSpPr>
            <p:spPr>
              <a:xfrm>
                <a:off x="4264760" y="5080415"/>
                <a:ext cx="603008" cy="1061"/>
              </a:xfrm>
              <a:prstGeom prst="straightConnector1">
                <a:avLst/>
              </a:prstGeom>
              <a:noFill/>
              <a:ln w="19050" cap="flat" cmpd="sng" algn="ctr">
                <a:solidFill>
                  <a:srgbClr val="8B8D09"/>
                </a:solidFill>
                <a:prstDash val="solid"/>
                <a:headEnd type="triangle" w="med" len="med"/>
                <a:tailEnd type="triangle" w="med" len="med"/>
              </a:ln>
              <a:effectLst/>
            </p:spPr>
          </p:cxnSp>
          <p:sp>
            <p:nvSpPr>
              <p:cNvPr id="70" name="TextBox 69">
                <a:extLst>
                  <a:ext uri="{FF2B5EF4-FFF2-40B4-BE49-F238E27FC236}">
                    <a16:creationId xmlns:a16="http://schemas.microsoft.com/office/drawing/2014/main" id="{F53E2BAA-A26C-4443-B753-3B78D7D54CAC}"/>
                  </a:ext>
                </a:extLst>
              </p:cNvPr>
              <p:cNvSpPr txBox="1"/>
              <p:nvPr/>
            </p:nvSpPr>
            <p:spPr>
              <a:xfrm>
                <a:off x="4879240" y="5003605"/>
                <a:ext cx="1689819" cy="261610"/>
              </a:xfrm>
              <a:prstGeom prst="rect">
                <a:avLst/>
              </a:prstGeom>
              <a:solidFill>
                <a:srgbClr val="FFFFFF"/>
              </a:solidFill>
              <a:ln w="25400" cap="flat" cmpd="sng" algn="ctr">
                <a:solidFill>
                  <a:srgbClr val="8B8D09"/>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Clock Uncertainty</a:t>
                </a:r>
              </a:p>
            </p:txBody>
          </p:sp>
        </p:grpSp>
        <p:grpSp>
          <p:nvGrpSpPr>
            <p:cNvPr id="57" name="Group 27">
              <a:extLst>
                <a:ext uri="{FF2B5EF4-FFF2-40B4-BE49-F238E27FC236}">
                  <a16:creationId xmlns:a16="http://schemas.microsoft.com/office/drawing/2014/main" id="{FD616A04-B8F4-4F2A-97E7-6AAE1C33EA5C}"/>
                </a:ext>
              </a:extLst>
            </p:cNvPr>
            <p:cNvGrpSpPr/>
            <p:nvPr/>
          </p:nvGrpSpPr>
          <p:grpSpPr>
            <a:xfrm>
              <a:off x="5734684" y="5023265"/>
              <a:ext cx="3029715" cy="546102"/>
              <a:chOff x="1998865" y="5080415"/>
              <a:chExt cx="2272878" cy="546102"/>
            </a:xfrm>
          </p:grpSpPr>
          <p:cxnSp>
            <p:nvCxnSpPr>
              <p:cNvPr id="66" name="Straight Arrow Connector 65">
                <a:extLst>
                  <a:ext uri="{FF2B5EF4-FFF2-40B4-BE49-F238E27FC236}">
                    <a16:creationId xmlns:a16="http://schemas.microsoft.com/office/drawing/2014/main" id="{E45FDE65-C95B-4031-BA8A-7F4C63C0DD9D}"/>
                  </a:ext>
                </a:extLst>
              </p:cNvPr>
              <p:cNvCxnSpPr/>
              <p:nvPr/>
            </p:nvCxnSpPr>
            <p:spPr>
              <a:xfrm>
                <a:off x="1998865" y="5080415"/>
                <a:ext cx="2272878" cy="1061"/>
              </a:xfrm>
              <a:prstGeom prst="straightConnector1">
                <a:avLst/>
              </a:prstGeom>
              <a:noFill/>
              <a:ln w="19050" cap="flat" cmpd="sng" algn="ctr">
                <a:solidFill>
                  <a:srgbClr val="6D7076"/>
                </a:solidFill>
                <a:prstDash val="solid"/>
                <a:headEnd type="triangle" w="med" len="med"/>
                <a:tailEnd type="triangle" w="med" len="med"/>
              </a:ln>
              <a:effectLst>
                <a:outerShdw blurRad="40000" dist="20000" dir="5400000" rotWithShape="0">
                  <a:srgbClr val="000000">
                    <a:alpha val="38000"/>
                  </a:srgbClr>
                </a:outerShdw>
              </a:effectLst>
            </p:spPr>
          </p:cxnSp>
          <p:sp>
            <p:nvSpPr>
              <p:cNvPr id="67" name="TextBox 66">
                <a:extLst>
                  <a:ext uri="{FF2B5EF4-FFF2-40B4-BE49-F238E27FC236}">
                    <a16:creationId xmlns:a16="http://schemas.microsoft.com/office/drawing/2014/main" id="{C99449E7-1370-470A-B87D-2CA206653C70}"/>
                  </a:ext>
                </a:extLst>
              </p:cNvPr>
              <p:cNvSpPr txBox="1"/>
              <p:nvPr/>
            </p:nvSpPr>
            <p:spPr>
              <a:xfrm>
                <a:off x="2190890" y="5195630"/>
                <a:ext cx="1958656" cy="430887"/>
              </a:xfrm>
              <a:prstGeom prst="rect">
                <a:avLst/>
              </a:prstGeom>
              <a:solidFill>
                <a:srgbClr val="FFFFFF"/>
              </a:solidFill>
              <a:ln w="25400" cap="flat" cmpd="sng" algn="ctr">
                <a:solidFill>
                  <a:srgbClr val="6D7076"/>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100" b="1" kern="0" dirty="0">
                    <a:solidFill>
                      <a:srgbClr val="000000"/>
                    </a:solidFill>
                    <a:latin typeface="Arial"/>
                  </a:rPr>
                  <a:t>Effective Clock Period</a:t>
                </a:r>
              </a:p>
              <a:p>
                <a:pPr algn="ctr" defTabSz="914400" fontAlgn="base">
                  <a:spcBef>
                    <a:spcPct val="0"/>
                  </a:spcBef>
                  <a:spcAft>
                    <a:spcPct val="0"/>
                  </a:spcAft>
                  <a:defRPr/>
                </a:pPr>
                <a:r>
                  <a:rPr lang="en-US" sz="1100" b="1" kern="0" dirty="0">
                    <a:solidFill>
                      <a:srgbClr val="000000"/>
                    </a:solidFill>
                    <a:latin typeface="Arial"/>
                  </a:rPr>
                  <a:t>used by Vitis HLS</a:t>
                </a:r>
              </a:p>
            </p:txBody>
          </p:sp>
        </p:grpSp>
        <p:cxnSp>
          <p:nvCxnSpPr>
            <p:cNvPr id="58" name="Straight Connector 57">
              <a:extLst>
                <a:ext uri="{FF2B5EF4-FFF2-40B4-BE49-F238E27FC236}">
                  <a16:creationId xmlns:a16="http://schemas.microsoft.com/office/drawing/2014/main" id="{97427AE4-CAAC-42C5-83A5-CBCF1104DD53}"/>
                </a:ext>
              </a:extLst>
            </p:cNvPr>
            <p:cNvCxnSpPr/>
            <p:nvPr/>
          </p:nvCxnSpPr>
          <p:spPr>
            <a:xfrm rot="5400000" flipH="1" flipV="1">
              <a:off x="7419785" y="4674105"/>
              <a:ext cx="407468" cy="0"/>
            </a:xfrm>
            <a:prstGeom prst="line">
              <a:avLst/>
            </a:prstGeom>
            <a:noFill/>
            <a:ln w="57150" cap="flat" cmpd="sng" algn="ctr">
              <a:solidFill>
                <a:srgbClr val="008CA8">
                  <a:shade val="95000"/>
                  <a:satMod val="105000"/>
                </a:srgbClr>
              </a:solidFill>
              <a:prstDash val="solid"/>
            </a:ln>
            <a:effectLst/>
          </p:spPr>
        </p:cxnSp>
        <p:cxnSp>
          <p:nvCxnSpPr>
            <p:cNvPr id="59" name="Straight Connector 58">
              <a:extLst>
                <a:ext uri="{FF2B5EF4-FFF2-40B4-BE49-F238E27FC236}">
                  <a16:creationId xmlns:a16="http://schemas.microsoft.com/office/drawing/2014/main" id="{E31835D7-8943-49BC-BF0D-23AFBBDF1C9D}"/>
                </a:ext>
              </a:extLst>
            </p:cNvPr>
            <p:cNvCxnSpPr/>
            <p:nvPr/>
          </p:nvCxnSpPr>
          <p:spPr>
            <a:xfrm rot="10800000">
              <a:off x="5706762" y="4470370"/>
              <a:ext cx="1916758" cy="0"/>
            </a:xfrm>
            <a:prstGeom prst="line">
              <a:avLst/>
            </a:prstGeom>
            <a:noFill/>
            <a:ln w="57150" cap="flat" cmpd="sng" algn="ctr">
              <a:solidFill>
                <a:srgbClr val="008CA8">
                  <a:shade val="95000"/>
                  <a:satMod val="105000"/>
                </a:srgbClr>
              </a:solidFill>
              <a:prstDash val="solid"/>
            </a:ln>
            <a:effectLst/>
          </p:spPr>
        </p:cxnSp>
        <p:cxnSp>
          <p:nvCxnSpPr>
            <p:cNvPr id="60" name="Straight Connector 59">
              <a:extLst>
                <a:ext uri="{FF2B5EF4-FFF2-40B4-BE49-F238E27FC236}">
                  <a16:creationId xmlns:a16="http://schemas.microsoft.com/office/drawing/2014/main" id="{C24396B8-2532-4A73-8880-704D1D79AA5D}"/>
                </a:ext>
              </a:extLst>
            </p:cNvPr>
            <p:cNvCxnSpPr/>
            <p:nvPr/>
          </p:nvCxnSpPr>
          <p:spPr>
            <a:xfrm rot="10800000">
              <a:off x="7623520" y="4877839"/>
              <a:ext cx="1916758" cy="0"/>
            </a:xfrm>
            <a:prstGeom prst="line">
              <a:avLst/>
            </a:prstGeom>
            <a:noFill/>
            <a:ln w="57150" cap="flat" cmpd="sng" algn="ctr">
              <a:solidFill>
                <a:srgbClr val="008CA8">
                  <a:shade val="95000"/>
                  <a:satMod val="105000"/>
                </a:srgbClr>
              </a:solidFill>
              <a:prstDash val="solid"/>
            </a:ln>
            <a:effectLst/>
          </p:spPr>
        </p:cxnSp>
        <p:cxnSp>
          <p:nvCxnSpPr>
            <p:cNvPr id="61" name="Straight Connector 60">
              <a:extLst>
                <a:ext uri="{FF2B5EF4-FFF2-40B4-BE49-F238E27FC236}">
                  <a16:creationId xmlns:a16="http://schemas.microsoft.com/office/drawing/2014/main" id="{C749B137-A9AC-4590-AF75-95206DD1A4FB}"/>
                </a:ext>
              </a:extLst>
            </p:cNvPr>
            <p:cNvCxnSpPr/>
            <p:nvPr/>
          </p:nvCxnSpPr>
          <p:spPr>
            <a:xfrm rot="5400000" flipH="1" flipV="1">
              <a:off x="9336543" y="4674105"/>
              <a:ext cx="407468" cy="0"/>
            </a:xfrm>
            <a:prstGeom prst="line">
              <a:avLst/>
            </a:prstGeom>
            <a:noFill/>
            <a:ln w="57150" cap="flat" cmpd="sng" algn="ctr">
              <a:solidFill>
                <a:srgbClr val="008CA8">
                  <a:shade val="95000"/>
                  <a:satMod val="105000"/>
                </a:srgbClr>
              </a:solidFill>
              <a:prstDash val="solid"/>
            </a:ln>
            <a:effectLst/>
          </p:spPr>
        </p:cxnSp>
        <p:cxnSp>
          <p:nvCxnSpPr>
            <p:cNvPr id="62" name="Straight Connector 61">
              <a:extLst>
                <a:ext uri="{FF2B5EF4-FFF2-40B4-BE49-F238E27FC236}">
                  <a16:creationId xmlns:a16="http://schemas.microsoft.com/office/drawing/2014/main" id="{2A45BA2B-E3A2-4DE5-A71D-02F7D6DCCFDE}"/>
                </a:ext>
              </a:extLst>
            </p:cNvPr>
            <p:cNvCxnSpPr/>
            <p:nvPr/>
          </p:nvCxnSpPr>
          <p:spPr>
            <a:xfrm>
              <a:off x="9540277" y="4470370"/>
              <a:ext cx="185493" cy="0"/>
            </a:xfrm>
            <a:prstGeom prst="line">
              <a:avLst/>
            </a:prstGeom>
            <a:noFill/>
            <a:ln w="57150" cap="flat" cmpd="sng" algn="ctr">
              <a:solidFill>
                <a:srgbClr val="008CA8">
                  <a:shade val="95000"/>
                  <a:satMod val="105000"/>
                </a:srgbClr>
              </a:solidFill>
              <a:prstDash val="solid"/>
            </a:ln>
            <a:effectLst/>
          </p:spPr>
        </p:cxnSp>
        <p:grpSp>
          <p:nvGrpSpPr>
            <p:cNvPr id="63" name="Group 28">
              <a:extLst>
                <a:ext uri="{FF2B5EF4-FFF2-40B4-BE49-F238E27FC236}">
                  <a16:creationId xmlns:a16="http://schemas.microsoft.com/office/drawing/2014/main" id="{C90179F3-681C-40AA-A166-52676A4BCB7B}"/>
                </a:ext>
              </a:extLst>
            </p:cNvPr>
            <p:cNvGrpSpPr/>
            <p:nvPr/>
          </p:nvGrpSpPr>
          <p:grpSpPr>
            <a:xfrm>
              <a:off x="8806283" y="5253696"/>
              <a:ext cx="2406087" cy="668945"/>
              <a:chOff x="4303164" y="5310845"/>
              <a:chExt cx="1805035" cy="668945"/>
            </a:xfrm>
          </p:grpSpPr>
          <p:sp>
            <p:nvSpPr>
              <p:cNvPr id="64" name="TextBox 63">
                <a:extLst>
                  <a:ext uri="{FF2B5EF4-FFF2-40B4-BE49-F238E27FC236}">
                    <a16:creationId xmlns:a16="http://schemas.microsoft.com/office/drawing/2014/main" id="{7CC97955-DA70-47B4-9651-F4E5D362A725}"/>
                  </a:ext>
                </a:extLst>
              </p:cNvPr>
              <p:cNvSpPr txBox="1"/>
              <p:nvPr/>
            </p:nvSpPr>
            <p:spPr>
              <a:xfrm>
                <a:off x="4495190" y="5579680"/>
                <a:ext cx="1613009" cy="400110"/>
              </a:xfrm>
              <a:prstGeom prst="rect">
                <a:avLst/>
              </a:prstGeom>
              <a:solidFill>
                <a:srgbClr val="FFFF99"/>
              </a:solidFill>
              <a:ln w="25400" cap="flat" cmpd="sng" algn="ctr">
                <a:solidFill>
                  <a:srgbClr val="000000"/>
                </a:solidFill>
                <a:prstDash val="solid"/>
              </a:ln>
              <a:effectLst>
                <a:outerShdw blurRad="50800" dist="635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000" b="1" kern="0" dirty="0">
                    <a:solidFill>
                      <a:srgbClr val="000000"/>
                    </a:solidFill>
                    <a:latin typeface="Arial"/>
                  </a:rPr>
                  <a:t>Margin for Logic Synthesis and P&amp;R</a:t>
                </a:r>
              </a:p>
            </p:txBody>
          </p:sp>
          <p:sp>
            <p:nvSpPr>
              <p:cNvPr id="65" name="Right Brace 64">
                <a:extLst>
                  <a:ext uri="{FF2B5EF4-FFF2-40B4-BE49-F238E27FC236}">
                    <a16:creationId xmlns:a16="http://schemas.microsoft.com/office/drawing/2014/main" id="{954E291A-1292-4893-9175-310BE524F518}"/>
                  </a:ext>
                </a:extLst>
              </p:cNvPr>
              <p:cNvSpPr/>
              <p:nvPr/>
            </p:nvSpPr>
            <p:spPr>
              <a:xfrm rot="5400000">
                <a:off x="4475986" y="5138023"/>
                <a:ext cx="230431" cy="576075"/>
              </a:xfrm>
              <a:prstGeom prst="rightBrace">
                <a:avLst/>
              </a:prstGeom>
              <a:noFill/>
              <a:ln w="25400" cap="flat" cmpd="sng" algn="ctr">
                <a:solidFill>
                  <a:srgbClr val="000000"/>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a:solidFill>
                    <a:srgbClr val="000000"/>
                  </a:solidFill>
                  <a:latin typeface="Aria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C414B125-A26C-44FC-9390-067371D8CC22}"/>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A Vitis HLS Project</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28</a:t>
            </a:fld>
            <a:endParaRPr lang="en-US" dirty="0"/>
          </a:p>
        </p:txBody>
      </p:sp>
      <p:sp>
        <p:nvSpPr>
          <p:cNvPr id="9" name="TextBox 8"/>
          <p:cNvSpPr txBox="1"/>
          <p:nvPr/>
        </p:nvSpPr>
        <p:spPr>
          <a:xfrm>
            <a:off x="4770137" y="5077314"/>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Vitis HLS  run time messages </a:t>
            </a:r>
          </a:p>
        </p:txBody>
      </p:sp>
      <p:sp>
        <p:nvSpPr>
          <p:cNvPr id="12" name="TextBox 11"/>
          <p:cNvSpPr txBox="1"/>
          <p:nvPr/>
        </p:nvSpPr>
        <p:spPr>
          <a:xfrm>
            <a:off x="1738109" y="2923623"/>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612765" y="363716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768735" y="2934627"/>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8E9E7-9DE4-4D58-8074-00EB63D26844}"/>
              </a:ext>
            </a:extLst>
          </p:cNvPr>
          <p:cNvPicPr>
            <a:picLocks noChangeAspect="1"/>
          </p:cNvPicPr>
          <p:nvPr/>
        </p:nvPicPr>
        <p:blipFill>
          <a:blip r:embed="rId2"/>
          <a:stretch>
            <a:fillRect/>
          </a:stretch>
        </p:blipFill>
        <p:spPr>
          <a:xfrm>
            <a:off x="1732070" y="1463475"/>
            <a:ext cx="8727861" cy="4727591"/>
          </a:xfrm>
          <a:prstGeom prst="rect">
            <a:avLst/>
          </a:prstGeom>
        </p:spPr>
      </p:pic>
      <p:sp>
        <p:nvSpPr>
          <p:cNvPr id="2" name="Title 1"/>
          <p:cNvSpPr>
            <a:spLocks noGrp="1"/>
          </p:cNvSpPr>
          <p:nvPr>
            <p:ph type="title"/>
          </p:nvPr>
        </p:nvSpPr>
        <p:spPr/>
        <p:txBody>
          <a:bodyPr/>
          <a:lstStyle/>
          <a:p>
            <a:r>
              <a:rPr lang="en-US" dirty="0"/>
              <a:t>A </a:t>
            </a:r>
            <a:r>
              <a:rPr lang="en-US" dirty="0" err="1"/>
              <a:t>Vivado</a:t>
            </a:r>
            <a:r>
              <a:rPr lang="en-US" dirty="0"/>
              <a:t> HLS Project</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29</a:t>
            </a:fld>
            <a:endParaRPr lang="en-US" dirty="0"/>
          </a:p>
        </p:txBody>
      </p:sp>
      <p:sp>
        <p:nvSpPr>
          <p:cNvPr id="9" name="TextBox 8"/>
          <p:cNvSpPr txBox="1"/>
          <p:nvPr/>
        </p:nvSpPr>
        <p:spPr>
          <a:xfrm>
            <a:off x="4176249" y="5259695"/>
            <a:ext cx="3839500" cy="430887"/>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Console Pane</a:t>
            </a:r>
          </a:p>
          <a:p>
            <a:pPr algn="ctr"/>
            <a:r>
              <a:rPr lang="en-US" sz="1100" b="1" dirty="0"/>
              <a:t>Displays </a:t>
            </a:r>
            <a:r>
              <a:rPr lang="en-US" sz="1100" b="1" dirty="0" err="1"/>
              <a:t>Vivado</a:t>
            </a:r>
            <a:r>
              <a:rPr lang="en-US" sz="1100" b="1" dirty="0"/>
              <a:t> HLS  run time messages </a:t>
            </a:r>
          </a:p>
        </p:txBody>
      </p:sp>
      <p:sp>
        <p:nvSpPr>
          <p:cNvPr id="12" name="TextBox 11"/>
          <p:cNvSpPr txBox="1"/>
          <p:nvPr/>
        </p:nvSpPr>
        <p:spPr>
          <a:xfrm>
            <a:off x="1351892" y="3637169"/>
            <a:ext cx="1945347"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Project Explorer</a:t>
            </a:r>
          </a:p>
          <a:p>
            <a:pPr algn="ctr"/>
            <a:r>
              <a:rPr lang="en-US" sz="1100" b="1" dirty="0"/>
              <a:t>Project files displayed in a hierarchal view</a:t>
            </a:r>
          </a:p>
        </p:txBody>
      </p:sp>
      <p:sp>
        <p:nvSpPr>
          <p:cNvPr id="13" name="TextBox 12"/>
          <p:cNvSpPr txBox="1"/>
          <p:nvPr/>
        </p:nvSpPr>
        <p:spPr>
          <a:xfrm>
            <a:off x="4594676" y="3935959"/>
            <a:ext cx="2559668"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Information Pane</a:t>
            </a:r>
          </a:p>
          <a:p>
            <a:pPr algn="ctr"/>
            <a:r>
              <a:rPr lang="en-US" sz="1100" b="1" dirty="0"/>
              <a:t>Can view and edit any file from the Project Explorer</a:t>
            </a:r>
          </a:p>
        </p:txBody>
      </p:sp>
      <p:sp>
        <p:nvSpPr>
          <p:cNvPr id="22" name="TextBox 21"/>
          <p:cNvSpPr txBox="1"/>
          <p:nvPr/>
        </p:nvSpPr>
        <p:spPr>
          <a:xfrm>
            <a:off x="7551918" y="3225236"/>
            <a:ext cx="3288190" cy="600164"/>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100" b="1" u="sng" dirty="0"/>
              <a:t>Auxiliary Pane</a:t>
            </a:r>
          </a:p>
          <a:p>
            <a:pPr algn="ctr"/>
            <a:r>
              <a:rPr lang="en-US" sz="1100" b="1" dirty="0"/>
              <a:t>Cross-referenced with the Information Pane (here it shows objects in the source code)</a:t>
            </a:r>
          </a:p>
        </p:txBody>
      </p:sp>
    </p:spTree>
    <p:extLst>
      <p:ext uri="{BB962C8B-B14F-4D97-AF65-F5344CB8AC3E}">
        <p14:creationId xmlns:p14="http://schemas.microsoft.com/office/powerpoint/2010/main" val="289175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77D9-A339-4430-AE85-FB26100D1124}"/>
              </a:ext>
            </a:extLst>
          </p:cNvPr>
          <p:cNvSpPr>
            <a:spLocks noGrp="1"/>
          </p:cNvSpPr>
          <p:nvPr>
            <p:ph type="title"/>
          </p:nvPr>
        </p:nvSpPr>
        <p:spPr/>
        <p:txBody>
          <a:bodyPr/>
          <a:lstStyle/>
          <a:p>
            <a:r>
              <a:rPr lang="en-US" altLang="zh-CN" dirty="0"/>
              <a:t>Outline</a:t>
            </a:r>
            <a:endParaRPr lang="zh-CN" altLang="en-US" dirty="0"/>
          </a:p>
        </p:txBody>
      </p:sp>
      <p:sp>
        <p:nvSpPr>
          <p:cNvPr id="3" name="Content Placeholder 2">
            <a:extLst>
              <a:ext uri="{FF2B5EF4-FFF2-40B4-BE49-F238E27FC236}">
                <a16:creationId xmlns:a16="http://schemas.microsoft.com/office/drawing/2014/main" id="{13BD9375-3571-410B-A71D-FEC6C18CA5FF}"/>
              </a:ext>
            </a:extLst>
          </p:cNvPr>
          <p:cNvSpPr>
            <a:spLocks noGrp="1"/>
          </p:cNvSpPr>
          <p:nvPr>
            <p:ph idx="1"/>
          </p:nvPr>
        </p:nvSpPr>
        <p:spPr/>
        <p:txBody>
          <a:bodyPr/>
          <a:lstStyle/>
          <a:p>
            <a:r>
              <a:rPr lang="en-US" altLang="zh-CN" i="1" dirty="0"/>
              <a:t>Invoking Vitis HLS</a:t>
            </a:r>
          </a:p>
          <a:p>
            <a:r>
              <a:rPr lang="en-US" altLang="zh-CN" dirty="0"/>
              <a:t>Project Creation using Vitis HLS</a:t>
            </a:r>
          </a:p>
          <a:p>
            <a:r>
              <a:rPr lang="en-US" altLang="zh-CN" dirty="0"/>
              <a:t>Synthesis to IPXACT Flow</a:t>
            </a:r>
          </a:p>
          <a:p>
            <a:r>
              <a:rPr lang="en-US" altLang="zh-CN" dirty="0"/>
              <a:t>Design Analysis</a:t>
            </a:r>
          </a:p>
          <a:p>
            <a:r>
              <a:rPr lang="en-US" altLang="zh-CN" dirty="0"/>
              <a:t>Other Ways to use Vitis HLS</a:t>
            </a:r>
          </a:p>
          <a:p>
            <a:r>
              <a:rPr lang="en-US" altLang="zh-CN" dirty="0"/>
              <a:t>Summary</a:t>
            </a:r>
          </a:p>
        </p:txBody>
      </p:sp>
    </p:spTree>
    <p:extLst>
      <p:ext uri="{BB962C8B-B14F-4D97-AF65-F5344CB8AC3E}">
        <p14:creationId xmlns:p14="http://schemas.microsoft.com/office/powerpoint/2010/main" val="5762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GUI Toolbar</a:t>
            </a:r>
          </a:p>
        </p:txBody>
      </p:sp>
      <p:sp>
        <p:nvSpPr>
          <p:cNvPr id="3" name="Content Placeholder 2"/>
          <p:cNvSpPr>
            <a:spLocks noGrp="1"/>
          </p:cNvSpPr>
          <p:nvPr>
            <p:ph idx="1"/>
          </p:nvPr>
        </p:nvSpPr>
        <p:spPr>
          <a:xfrm>
            <a:off x="633428" y="968350"/>
            <a:ext cx="10515600" cy="4759404"/>
          </a:xfrm>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30</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Open Schedule Viewer</a:t>
            </a:r>
            <a:endParaRPr lang="en-US" sz="1200" b="1" dirty="0"/>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a:t>Run C Simulation</a:t>
            </a:r>
            <a:endParaRPr lang="en-US" sz="1200" b="1" dirty="0"/>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a:cxnSpLocks/>
          </p:cNvCxnSpPr>
          <p:nvPr/>
        </p:nvCxnSpPr>
        <p:spPr>
          <a:xfrm rot="10800000" flipV="1">
            <a:off x="2753385" y="3366184"/>
            <a:ext cx="1173862" cy="803390"/>
          </a:xfrm>
          <a:prstGeom prst="bentConnector3">
            <a:avLst>
              <a:gd name="adj1" fmla="val -355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5" y="3366184"/>
            <a:ext cx="3256313" cy="2543216"/>
          </a:xfrm>
          <a:prstGeom prst="bentConnector3">
            <a:avLst>
              <a:gd name="adj1" fmla="val 566"/>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4869278" y="3373057"/>
            <a:ext cx="4810257" cy="1306055"/>
          </a:xfrm>
          <a:prstGeom prst="bentConnector3">
            <a:avLst>
              <a:gd name="adj1" fmla="val 10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4869277" y="3384550"/>
            <a:ext cx="4819236" cy="1718682"/>
          </a:xfrm>
          <a:prstGeom prst="bentConnector3">
            <a:avLst>
              <a:gd name="adj1" fmla="val 19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stCxn id="25" idx="2"/>
            <a:endCxn id="60" idx="1"/>
          </p:cNvCxnSpPr>
          <p:nvPr/>
        </p:nvCxnSpPr>
        <p:spPr>
          <a:xfrm rot="16200000" flipH="1">
            <a:off x="8087243" y="2244045"/>
            <a:ext cx="445740" cy="2738842"/>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4862384" y="3384550"/>
            <a:ext cx="4817151" cy="2608052"/>
          </a:xfrm>
          <a:prstGeom prst="bentConnector3">
            <a:avLst>
              <a:gd name="adj1" fmla="val 17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4862382" y="3366184"/>
            <a:ext cx="4817152" cy="2206544"/>
          </a:xfrm>
          <a:prstGeom prst="bentConnector3">
            <a:avLst>
              <a:gd name="adj1" fmla="val 370"/>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367624" y="3730733"/>
            <a:ext cx="2004210" cy="1202586"/>
          </a:xfrm>
          <a:prstGeom prst="bentConnector3">
            <a:avLst>
              <a:gd name="adj1" fmla="val 9990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pic>
        <p:nvPicPr>
          <p:cNvPr id="6" name="图片 5">
            <a:extLst>
              <a:ext uri="{FF2B5EF4-FFF2-40B4-BE49-F238E27FC236}">
                <a16:creationId xmlns:a16="http://schemas.microsoft.com/office/drawing/2014/main" id="{74289F6F-D63B-48E0-8B71-73C11F29B102}"/>
              </a:ext>
            </a:extLst>
          </p:cNvPr>
          <p:cNvPicPr>
            <a:picLocks noChangeAspect="1"/>
          </p:cNvPicPr>
          <p:nvPr/>
        </p:nvPicPr>
        <p:blipFill>
          <a:blip r:embed="rId2"/>
          <a:stretch>
            <a:fillRect/>
          </a:stretch>
        </p:blipFill>
        <p:spPr>
          <a:xfrm>
            <a:off x="2699208" y="2781236"/>
            <a:ext cx="5486400" cy="6033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GUI Toolbar</a:t>
            </a:r>
          </a:p>
        </p:txBody>
      </p:sp>
      <p:sp>
        <p:nvSpPr>
          <p:cNvPr id="3" name="Content Placeholder 2"/>
          <p:cNvSpPr>
            <a:spLocks noGrp="1"/>
          </p:cNvSpPr>
          <p:nvPr>
            <p:ph idx="1"/>
          </p:nvPr>
        </p:nvSpPr>
        <p:spPr/>
        <p:txBody>
          <a:bodyPr>
            <a:normAutofit/>
          </a:bodyPr>
          <a:lstStyle/>
          <a:p>
            <a:r>
              <a:rPr lang="en-US" dirty="0"/>
              <a:t>The primary commands have toolbar buttons</a:t>
            </a:r>
          </a:p>
          <a:p>
            <a:pPr lvl="1"/>
            <a:r>
              <a:rPr lang="en-US" dirty="0"/>
              <a:t>Easy access for standard tasks</a:t>
            </a:r>
          </a:p>
          <a:p>
            <a:pPr lvl="1"/>
            <a:r>
              <a:rPr lang="en-US" dirty="0"/>
              <a:t>Button highlights when the option is available</a:t>
            </a:r>
          </a:p>
          <a:p>
            <a:pPr lvl="2"/>
            <a:r>
              <a:rPr lang="en-US" dirty="0"/>
              <a:t>E.g. cannot perform C/RTL simulation before synthesis</a:t>
            </a:r>
          </a:p>
        </p:txBody>
      </p:sp>
      <p:sp>
        <p:nvSpPr>
          <p:cNvPr id="44" name="Slide Number Placeholder 43"/>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31</a:t>
            </a:fld>
            <a:endParaRPr lang="en-US" dirty="0"/>
          </a:p>
        </p:txBody>
      </p:sp>
      <p:sp>
        <p:nvSpPr>
          <p:cNvPr id="8" name="TextBox 7"/>
          <p:cNvSpPr txBox="1"/>
          <p:nvPr/>
        </p:nvSpPr>
        <p:spPr>
          <a:xfrm>
            <a:off x="413542" y="3467407"/>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Project</a:t>
            </a:r>
          </a:p>
        </p:txBody>
      </p:sp>
      <p:sp>
        <p:nvSpPr>
          <p:cNvPr id="9" name="TextBox 8"/>
          <p:cNvSpPr txBox="1"/>
          <p:nvPr/>
        </p:nvSpPr>
        <p:spPr>
          <a:xfrm>
            <a:off x="413542" y="4569262"/>
            <a:ext cx="204773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Create a new Solution</a:t>
            </a:r>
          </a:p>
        </p:txBody>
      </p:sp>
      <p:sp>
        <p:nvSpPr>
          <p:cNvPr id="11" name="TextBox 10"/>
          <p:cNvSpPr txBox="1"/>
          <p:nvPr/>
        </p:nvSpPr>
        <p:spPr>
          <a:xfrm>
            <a:off x="398492" y="5195632"/>
            <a:ext cx="236994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Solution Settings</a:t>
            </a:r>
          </a:p>
        </p:txBody>
      </p:sp>
      <p:sp>
        <p:nvSpPr>
          <p:cNvPr id="12" name="TextBox 11"/>
          <p:cNvSpPr txBox="1"/>
          <p:nvPr/>
        </p:nvSpPr>
        <p:spPr>
          <a:xfrm>
            <a:off x="398492" y="4031074"/>
            <a:ext cx="2354893"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Change Project Settings</a:t>
            </a:r>
          </a:p>
        </p:txBody>
      </p:sp>
      <p:sp>
        <p:nvSpPr>
          <p:cNvPr id="13" name="TextBox 12"/>
          <p:cNvSpPr txBox="1"/>
          <p:nvPr/>
        </p:nvSpPr>
        <p:spPr>
          <a:xfrm>
            <a:off x="413541" y="5770902"/>
            <a:ext cx="2252508"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Run C Simulation</a:t>
            </a:r>
          </a:p>
        </p:txBody>
      </p:sp>
      <p:sp>
        <p:nvSpPr>
          <p:cNvPr id="14" name="TextBox 13"/>
          <p:cNvSpPr txBox="1"/>
          <p:nvPr/>
        </p:nvSpPr>
        <p:spPr>
          <a:xfrm>
            <a:off x="9679535" y="5854103"/>
            <a:ext cx="2029229"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 Synthesis</a:t>
            </a:r>
          </a:p>
        </p:txBody>
      </p:sp>
      <p:sp>
        <p:nvSpPr>
          <p:cNvPr id="16" name="TextBox 15"/>
          <p:cNvSpPr txBox="1"/>
          <p:nvPr/>
        </p:nvSpPr>
        <p:spPr>
          <a:xfrm>
            <a:off x="9688513" y="4964733"/>
            <a:ext cx="2019704"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Export RTL</a:t>
            </a:r>
          </a:p>
        </p:txBody>
      </p:sp>
      <p:sp>
        <p:nvSpPr>
          <p:cNvPr id="17" name="TextBox 16"/>
          <p:cNvSpPr txBox="1"/>
          <p:nvPr/>
        </p:nvSpPr>
        <p:spPr>
          <a:xfrm>
            <a:off x="9679534" y="4540612"/>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Reports</a:t>
            </a:r>
          </a:p>
        </p:txBody>
      </p:sp>
      <p:sp>
        <p:nvSpPr>
          <p:cNvPr id="18" name="Rectangle 17"/>
          <p:cNvSpPr/>
          <p:nvPr/>
        </p:nvSpPr>
        <p:spPr>
          <a:xfrm>
            <a:off x="271724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229175"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945880"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509007"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07213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89122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6710322"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273448"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990154" y="2968142"/>
            <a:ext cx="460741" cy="4224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p:cNvCxnSpPr>
            <a:stCxn id="18" idx="2"/>
            <a:endCxn id="8" idx="3"/>
          </p:cNvCxnSpPr>
          <p:nvPr/>
        </p:nvCxnSpPr>
        <p:spPr>
          <a:xfrm rot="5400000">
            <a:off x="2596788" y="3255082"/>
            <a:ext cx="215310" cy="4863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28"/>
          <p:cNvCxnSpPr>
            <a:endCxn id="12" idx="3"/>
          </p:cNvCxnSpPr>
          <p:nvPr/>
        </p:nvCxnSpPr>
        <p:spPr>
          <a:xfrm rot="5400000">
            <a:off x="2453818" y="3163845"/>
            <a:ext cx="1305295" cy="70616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Elbow Connector 28"/>
          <p:cNvCxnSpPr>
            <a:cxnSpLocks/>
            <a:endCxn id="16" idx="1"/>
          </p:cNvCxnSpPr>
          <p:nvPr/>
        </p:nvCxnSpPr>
        <p:spPr>
          <a:xfrm>
            <a:off x="7105801" y="3335754"/>
            <a:ext cx="2582712" cy="1767479"/>
          </a:xfrm>
          <a:prstGeom prst="bentConnector3">
            <a:avLst>
              <a:gd name="adj1" fmla="val 212"/>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679534" y="3697837"/>
            <a:ext cx="199654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Analysis Viewer</a:t>
            </a:r>
          </a:p>
        </p:txBody>
      </p:sp>
      <p:sp>
        <p:nvSpPr>
          <p:cNvPr id="63" name="TextBox 62"/>
          <p:cNvSpPr txBox="1"/>
          <p:nvPr/>
        </p:nvSpPr>
        <p:spPr>
          <a:xfrm>
            <a:off x="9657264" y="4109135"/>
            <a:ext cx="2041081"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Compare Reports</a:t>
            </a:r>
          </a:p>
        </p:txBody>
      </p:sp>
      <p:sp>
        <p:nvSpPr>
          <p:cNvPr id="51" name="TextBox 50"/>
          <p:cNvSpPr txBox="1"/>
          <p:nvPr/>
        </p:nvSpPr>
        <p:spPr>
          <a:xfrm>
            <a:off x="9679534" y="5434229"/>
            <a:ext cx="2038350" cy="276999"/>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Run C/RTL </a:t>
            </a:r>
            <a:r>
              <a:rPr lang="en-US" sz="1200" b="1" dirty="0" err="1"/>
              <a:t>Cosimulation</a:t>
            </a:r>
            <a:endParaRPr lang="en-US" sz="1200" b="1" dirty="0"/>
          </a:p>
        </p:txBody>
      </p:sp>
      <p:cxnSp>
        <p:nvCxnSpPr>
          <p:cNvPr id="55" name="Elbow Connector 28"/>
          <p:cNvCxnSpPr>
            <a:cxnSpLocks/>
            <a:endCxn id="9" idx="3"/>
          </p:cNvCxnSpPr>
          <p:nvPr/>
        </p:nvCxnSpPr>
        <p:spPr>
          <a:xfrm rot="10800000" flipV="1">
            <a:off x="2461276" y="3312735"/>
            <a:ext cx="1509747" cy="1395026"/>
          </a:xfrm>
          <a:prstGeom prst="bentConnector3">
            <a:avLst>
              <a:gd name="adj1" fmla="val 159"/>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C6535C8-2BE0-4777-998A-82FD874F866F}"/>
              </a:ext>
            </a:extLst>
          </p:cNvPr>
          <p:cNvPicPr>
            <a:picLocks noChangeAspect="1"/>
          </p:cNvPicPr>
          <p:nvPr/>
        </p:nvPicPr>
        <p:blipFill>
          <a:blip r:embed="rId2"/>
          <a:stretch>
            <a:fillRect/>
          </a:stretch>
        </p:blipFill>
        <p:spPr>
          <a:xfrm>
            <a:off x="2776668" y="2780988"/>
            <a:ext cx="6996196" cy="551924"/>
          </a:xfrm>
          <a:prstGeom prst="rect">
            <a:avLst/>
          </a:prstGeom>
        </p:spPr>
      </p:pic>
      <p:cxnSp>
        <p:nvCxnSpPr>
          <p:cNvPr id="37" name="Elbow Connector 28">
            <a:extLst>
              <a:ext uri="{FF2B5EF4-FFF2-40B4-BE49-F238E27FC236}">
                <a16:creationId xmlns:a16="http://schemas.microsoft.com/office/drawing/2014/main" id="{F1D7BDE1-1FBA-41FB-8BAD-3FE5C5BF7D8C}"/>
              </a:ext>
            </a:extLst>
          </p:cNvPr>
          <p:cNvCxnSpPr/>
          <p:nvPr/>
        </p:nvCxnSpPr>
        <p:spPr>
          <a:xfrm rot="5400000">
            <a:off x="2596788" y="3255082"/>
            <a:ext cx="215310" cy="486338"/>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8" name="Elbow Connector 28">
            <a:extLst>
              <a:ext uri="{FF2B5EF4-FFF2-40B4-BE49-F238E27FC236}">
                <a16:creationId xmlns:a16="http://schemas.microsoft.com/office/drawing/2014/main" id="{9987D9E2-1BFA-4BB1-AEE1-192B1C19E617}"/>
              </a:ext>
            </a:extLst>
          </p:cNvPr>
          <p:cNvCxnSpPr/>
          <p:nvPr/>
        </p:nvCxnSpPr>
        <p:spPr>
          <a:xfrm rot="5400000">
            <a:off x="2453818" y="3163845"/>
            <a:ext cx="1305295" cy="70616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39" name="Elbow Connector 28">
            <a:extLst>
              <a:ext uri="{FF2B5EF4-FFF2-40B4-BE49-F238E27FC236}">
                <a16:creationId xmlns:a16="http://schemas.microsoft.com/office/drawing/2014/main" id="{D9E86DB6-28A3-4A44-AD58-EE33B7D28DDC}"/>
              </a:ext>
            </a:extLst>
          </p:cNvPr>
          <p:cNvCxnSpPr>
            <a:cxnSpLocks/>
          </p:cNvCxnSpPr>
          <p:nvPr/>
        </p:nvCxnSpPr>
        <p:spPr>
          <a:xfrm rot="10800000" flipV="1">
            <a:off x="2666053" y="3341776"/>
            <a:ext cx="2753357" cy="2567624"/>
          </a:xfrm>
          <a:prstGeom prst="bentConnector3">
            <a:avLst>
              <a:gd name="adj1" fmla="val 184"/>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1" name="Elbow Connector 28">
            <a:extLst>
              <a:ext uri="{FF2B5EF4-FFF2-40B4-BE49-F238E27FC236}">
                <a16:creationId xmlns:a16="http://schemas.microsoft.com/office/drawing/2014/main" id="{5D985153-2709-449A-BDAB-A9EF13BAD927}"/>
              </a:ext>
            </a:extLst>
          </p:cNvPr>
          <p:cNvCxnSpPr>
            <a:cxnSpLocks/>
          </p:cNvCxnSpPr>
          <p:nvPr/>
        </p:nvCxnSpPr>
        <p:spPr>
          <a:xfrm>
            <a:off x="7665098" y="3332913"/>
            <a:ext cx="2014436" cy="1346199"/>
          </a:xfrm>
          <a:prstGeom prst="bentConnector3">
            <a:avLst>
              <a:gd name="adj1" fmla="val 58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2" name="Elbow Connector 28">
            <a:extLst>
              <a:ext uri="{FF2B5EF4-FFF2-40B4-BE49-F238E27FC236}">
                <a16:creationId xmlns:a16="http://schemas.microsoft.com/office/drawing/2014/main" id="{0BB1979B-D669-4C4F-93BE-1CE475E944AF}"/>
              </a:ext>
            </a:extLst>
          </p:cNvPr>
          <p:cNvCxnSpPr>
            <a:cxnSpLocks/>
          </p:cNvCxnSpPr>
          <p:nvPr/>
        </p:nvCxnSpPr>
        <p:spPr>
          <a:xfrm>
            <a:off x="7105801" y="3341776"/>
            <a:ext cx="2582712" cy="1761456"/>
          </a:xfrm>
          <a:prstGeom prst="bentConnector3">
            <a:avLst>
              <a:gd name="adj1" fmla="val 397"/>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3" name="Elbow Connector 28">
            <a:extLst>
              <a:ext uri="{FF2B5EF4-FFF2-40B4-BE49-F238E27FC236}">
                <a16:creationId xmlns:a16="http://schemas.microsoft.com/office/drawing/2014/main" id="{2496DC9B-9E17-4283-96CA-4917B1F4B6B9}"/>
              </a:ext>
            </a:extLst>
          </p:cNvPr>
          <p:cNvCxnSpPr>
            <a:cxnSpLocks/>
            <a:endCxn id="60" idx="1"/>
          </p:cNvCxnSpPr>
          <p:nvPr/>
        </p:nvCxnSpPr>
        <p:spPr>
          <a:xfrm rot="16200000" flipH="1">
            <a:off x="9244770" y="3401572"/>
            <a:ext cx="494558" cy="374970"/>
          </a:xfrm>
          <a:prstGeom prst="bentConnector2">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5" name="Elbow Connector 28">
            <a:extLst>
              <a:ext uri="{FF2B5EF4-FFF2-40B4-BE49-F238E27FC236}">
                <a16:creationId xmlns:a16="http://schemas.microsoft.com/office/drawing/2014/main" id="{76D96096-0B69-4D09-9E78-A69FC0CB01C9}"/>
              </a:ext>
            </a:extLst>
          </p:cNvPr>
          <p:cNvCxnSpPr>
            <a:cxnSpLocks/>
          </p:cNvCxnSpPr>
          <p:nvPr/>
        </p:nvCxnSpPr>
        <p:spPr>
          <a:xfrm>
            <a:off x="5891228" y="3324224"/>
            <a:ext cx="3788307" cy="2668379"/>
          </a:xfrm>
          <a:prstGeom prst="bentConnector3">
            <a:avLst>
              <a:gd name="adj1" fmla="val 9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6" name="Elbow Connector 28">
            <a:extLst>
              <a:ext uri="{FF2B5EF4-FFF2-40B4-BE49-F238E27FC236}">
                <a16:creationId xmlns:a16="http://schemas.microsoft.com/office/drawing/2014/main" id="{F69B554D-B1A5-434D-8F00-65B763C32ACB}"/>
              </a:ext>
            </a:extLst>
          </p:cNvPr>
          <p:cNvCxnSpPr>
            <a:cxnSpLocks/>
          </p:cNvCxnSpPr>
          <p:nvPr/>
        </p:nvCxnSpPr>
        <p:spPr>
          <a:xfrm>
            <a:off x="6650038" y="3341776"/>
            <a:ext cx="3029496" cy="2230952"/>
          </a:xfrm>
          <a:prstGeom prst="bentConnector3">
            <a:avLst>
              <a:gd name="adj1" fmla="val 32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7" name="Elbow Connector 28">
            <a:extLst>
              <a:ext uri="{FF2B5EF4-FFF2-40B4-BE49-F238E27FC236}">
                <a16:creationId xmlns:a16="http://schemas.microsoft.com/office/drawing/2014/main" id="{4CE50917-87AE-4CB6-916E-47CF3829107B}"/>
              </a:ext>
            </a:extLst>
          </p:cNvPr>
          <p:cNvCxnSpPr/>
          <p:nvPr/>
        </p:nvCxnSpPr>
        <p:spPr>
          <a:xfrm rot="10800000" flipV="1">
            <a:off x="2461276" y="3312735"/>
            <a:ext cx="1509747" cy="1395026"/>
          </a:xfrm>
          <a:prstGeom prst="bentConnector3">
            <a:avLst>
              <a:gd name="adj1" fmla="val 159"/>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8" name="Elbow Connector 28">
            <a:extLst>
              <a:ext uri="{FF2B5EF4-FFF2-40B4-BE49-F238E27FC236}">
                <a16:creationId xmlns:a16="http://schemas.microsoft.com/office/drawing/2014/main" id="{05811771-490A-4A8A-A939-CFE859C412B0}"/>
              </a:ext>
            </a:extLst>
          </p:cNvPr>
          <p:cNvCxnSpPr>
            <a:cxnSpLocks/>
          </p:cNvCxnSpPr>
          <p:nvPr/>
        </p:nvCxnSpPr>
        <p:spPr>
          <a:xfrm rot="5400000">
            <a:off x="2591352" y="3518863"/>
            <a:ext cx="1992352" cy="1638185"/>
          </a:xfrm>
          <a:prstGeom prst="bentConnector3">
            <a:avLst>
              <a:gd name="adj1" fmla="val 100103"/>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cxnSp>
        <p:nvCxnSpPr>
          <p:cNvPr id="49" name="Elbow Connector 28">
            <a:extLst>
              <a:ext uri="{FF2B5EF4-FFF2-40B4-BE49-F238E27FC236}">
                <a16:creationId xmlns:a16="http://schemas.microsoft.com/office/drawing/2014/main" id="{DFAFEE5E-2A0F-44BD-BAB9-00B3771C610B}"/>
              </a:ext>
            </a:extLst>
          </p:cNvPr>
          <p:cNvCxnSpPr>
            <a:cxnSpLocks/>
          </p:cNvCxnSpPr>
          <p:nvPr/>
        </p:nvCxnSpPr>
        <p:spPr>
          <a:xfrm rot="16200000" flipH="1">
            <a:off x="8745952" y="3336324"/>
            <a:ext cx="923410" cy="899211"/>
          </a:xfrm>
          <a:prstGeom prst="bentConnector3">
            <a:avLst>
              <a:gd name="adj1" fmla="val 99925"/>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3787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6C842FBB-5E9F-4BE4-A52C-DA19AF4328DF}"/>
              </a:ext>
            </a:extLst>
          </p:cNvPr>
          <p:cNvPicPr>
            <a:picLocks noChangeAspect="1"/>
          </p:cNvPicPr>
          <p:nvPr/>
        </p:nvPicPr>
        <p:blipFill>
          <a:blip r:embed="rId2"/>
          <a:stretch>
            <a:fillRect/>
          </a:stretch>
        </p:blipFill>
        <p:spPr>
          <a:xfrm>
            <a:off x="1543521" y="1020191"/>
            <a:ext cx="9616272" cy="5029200"/>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32</a:t>
            </a:fld>
            <a:endParaRPr lang="en-US" dirty="0"/>
          </a:p>
        </p:txBody>
      </p:sp>
      <p:cxnSp>
        <p:nvCxnSpPr>
          <p:cNvPr id="16" name="Straight Arrow Connector 15"/>
          <p:cNvCxnSpPr/>
          <p:nvPr/>
        </p:nvCxnSpPr>
        <p:spPr>
          <a:xfrm>
            <a:off x="3120769" y="2637416"/>
            <a:ext cx="541897" cy="0"/>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757631" y="2631470"/>
            <a:ext cx="1382223" cy="8833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9195352" y="2858755"/>
            <a:ext cx="673199" cy="1"/>
          </a:xfrm>
          <a:prstGeom prst="straightConnector1">
            <a:avLst/>
          </a:prstGeom>
          <a:ln w="50800">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8524421" y="2858755"/>
            <a:ext cx="693224" cy="1651415"/>
          </a:xfrm>
          <a:prstGeom prst="line">
            <a:avLst/>
          </a:prstGeom>
          <a:ln w="50800">
            <a:solidFill>
              <a:schemeClr val="accent1"/>
            </a:solidFill>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409449" y="3534792"/>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6789266" y="451017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9868E4-C8FF-41AA-8166-34C577CB0918}"/>
              </a:ext>
            </a:extLst>
          </p:cNvPr>
          <p:cNvPicPr>
            <a:picLocks noChangeAspect="1"/>
          </p:cNvPicPr>
          <p:nvPr/>
        </p:nvPicPr>
        <p:blipFill>
          <a:blip r:embed="rId2"/>
          <a:stretch>
            <a:fillRect/>
          </a:stretch>
        </p:blipFill>
        <p:spPr>
          <a:xfrm>
            <a:off x="1558743" y="1330205"/>
            <a:ext cx="8617317" cy="4667713"/>
          </a:xfrm>
          <a:prstGeom prst="rect">
            <a:avLst/>
          </a:prstGeom>
        </p:spPr>
      </p:pic>
      <p:sp>
        <p:nvSpPr>
          <p:cNvPr id="2" name="Title 1"/>
          <p:cNvSpPr>
            <a:spLocks noGrp="1"/>
          </p:cNvSpPr>
          <p:nvPr>
            <p:ph type="title"/>
          </p:nvPr>
        </p:nvSpPr>
        <p:spPr/>
        <p:txBody>
          <a:bodyPr/>
          <a:lstStyle/>
          <a:p>
            <a:r>
              <a:rPr lang="en-US" dirty="0"/>
              <a:t>Files: Views, Edits &amp; Information</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33</a:t>
            </a:fld>
            <a:endParaRPr lang="en-US" dirty="0"/>
          </a:p>
        </p:txBody>
      </p:sp>
      <p:cxnSp>
        <p:nvCxnSpPr>
          <p:cNvPr id="16" name="Straight Arrow Connector 15"/>
          <p:cNvCxnSpPr/>
          <p:nvPr/>
        </p:nvCxnSpPr>
        <p:spPr>
          <a:xfrm>
            <a:off x="2432613" y="2630422"/>
            <a:ext cx="5418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rot="10800000" flipV="1">
            <a:off x="1297012" y="2634683"/>
            <a:ext cx="1382223" cy="883315"/>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7263838" y="2679645"/>
            <a:ext cx="67319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Connector 25"/>
          <p:cNvCxnSpPr>
            <a:cxnSpLocks/>
          </p:cNvCxnSpPr>
          <p:nvPr/>
        </p:nvCxnSpPr>
        <p:spPr>
          <a:xfrm flipH="1">
            <a:off x="6907213" y="2679647"/>
            <a:ext cx="693224" cy="1651415"/>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701680" y="3568383"/>
            <a:ext cx="2406087" cy="461665"/>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Open file and it will display in the information pane</a:t>
            </a:r>
          </a:p>
        </p:txBody>
      </p:sp>
      <p:sp>
        <p:nvSpPr>
          <p:cNvPr id="21" name="TextBox 20"/>
          <p:cNvSpPr txBox="1"/>
          <p:nvPr/>
        </p:nvSpPr>
        <p:spPr>
          <a:xfrm>
            <a:off x="4857752" y="4331062"/>
            <a:ext cx="4812173" cy="1015663"/>
          </a:xfrm>
          <a:prstGeom prst="rect">
            <a:avLst/>
          </a:prstGeom>
          <a:solidFill>
            <a:srgbClr val="FFFF99"/>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t>The Auxiliary pane is context sensitive with respect to the information pane </a:t>
            </a:r>
          </a:p>
          <a:p>
            <a:pPr algn="ctr"/>
            <a:endParaRPr lang="en-US" sz="1200" b="1" dirty="0"/>
          </a:p>
          <a:p>
            <a:pPr algn="ctr"/>
            <a:r>
              <a:rPr lang="en-US" sz="1200" b="1" dirty="0"/>
              <a:t>Here it displays elements in the code which can have directives specified on them</a:t>
            </a:r>
          </a:p>
        </p:txBody>
      </p:sp>
    </p:spTree>
    <p:extLst>
      <p:ext uri="{BB962C8B-B14F-4D97-AF65-F5344CB8AC3E}">
        <p14:creationId xmlns:p14="http://schemas.microsoft.com/office/powerpoint/2010/main" val="400925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A1BD-3846-451F-AA83-5946A195616D}"/>
              </a:ext>
            </a:extLst>
          </p:cNvPr>
          <p:cNvSpPr>
            <a:spLocks noGrp="1"/>
          </p:cNvSpPr>
          <p:nvPr>
            <p:ph type="title"/>
          </p:nvPr>
        </p:nvSpPr>
        <p:spPr/>
        <p:txBody>
          <a:bodyPr/>
          <a:lstStyle/>
          <a:p>
            <a:r>
              <a:rPr lang="en-US" altLang="zh-CN" dirty="0"/>
              <a:t>Synthesis to IPXACT Flow</a:t>
            </a:r>
            <a:endParaRPr lang="zh-CN" altLang="en-US" dirty="0"/>
          </a:p>
        </p:txBody>
      </p:sp>
    </p:spTree>
    <p:extLst>
      <p:ext uri="{BB962C8B-B14F-4D97-AF65-F5344CB8AC3E}">
        <p14:creationId xmlns:p14="http://schemas.microsoft.com/office/powerpoint/2010/main" val="23520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a:t>Verilog &amp; VHDL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35</a:t>
            </a:fld>
            <a:endParaRPr lang="en-US" dirty="0"/>
          </a:p>
        </p:txBody>
      </p:sp>
      <p:pic>
        <p:nvPicPr>
          <p:cNvPr id="6" name="图片 5" descr="电脑屏幕的截图&#10;&#10;描述已自动生成">
            <a:extLst>
              <a:ext uri="{FF2B5EF4-FFF2-40B4-BE49-F238E27FC236}">
                <a16:creationId xmlns:a16="http://schemas.microsoft.com/office/drawing/2014/main" id="{C0E03FE2-9491-4F76-922E-376AB241283B}"/>
              </a:ext>
            </a:extLst>
          </p:cNvPr>
          <p:cNvPicPr>
            <a:picLocks noChangeAspect="1"/>
          </p:cNvPicPr>
          <p:nvPr/>
        </p:nvPicPr>
        <p:blipFill>
          <a:blip r:embed="rId2"/>
          <a:stretch>
            <a:fillRect/>
          </a:stretch>
        </p:blipFill>
        <p:spPr>
          <a:xfrm>
            <a:off x="4545013" y="1880035"/>
            <a:ext cx="7231468" cy="3657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Synthesis</a:t>
            </a:r>
          </a:p>
        </p:txBody>
      </p:sp>
      <p:sp>
        <p:nvSpPr>
          <p:cNvPr id="2" name="Content Placeholder 1"/>
          <p:cNvSpPr>
            <a:spLocks noGrp="1"/>
          </p:cNvSpPr>
          <p:nvPr>
            <p:ph sz="half" idx="1"/>
          </p:nvPr>
        </p:nvSpPr>
        <p:spPr/>
        <p:txBody>
          <a:bodyPr/>
          <a:lstStyle/>
          <a:p>
            <a:r>
              <a:rPr lang="en-US" dirty="0"/>
              <a:t>Run C Synthesis</a:t>
            </a:r>
          </a:p>
          <a:p>
            <a:r>
              <a:rPr lang="en-US" dirty="0"/>
              <a:t>Console</a:t>
            </a:r>
          </a:p>
          <a:p>
            <a:pPr marL="857250" lvl="1" indent="-457200"/>
            <a:r>
              <a:rPr lang="en-US" dirty="0"/>
              <a:t>Will show run time information</a:t>
            </a:r>
          </a:p>
          <a:p>
            <a:pPr marL="857250" lvl="1" indent="-457200"/>
            <a:r>
              <a:rPr lang="en-US" dirty="0"/>
              <a:t>Examine for failed constraints</a:t>
            </a:r>
          </a:p>
          <a:p>
            <a:r>
              <a:rPr lang="en-US" dirty="0"/>
              <a:t>A “</a:t>
            </a:r>
            <a:r>
              <a:rPr lang="en-US" dirty="0" err="1"/>
              <a:t>syn</a:t>
            </a:r>
            <a:r>
              <a:rPr lang="en-US" dirty="0"/>
              <a:t>” directory is created</a:t>
            </a:r>
          </a:p>
          <a:p>
            <a:pPr marL="857250" lvl="1" indent="-457200"/>
            <a:r>
              <a:rPr lang="en-US" dirty="0" err="1"/>
              <a:t>Verilog</a:t>
            </a:r>
            <a:r>
              <a:rPr lang="en-US" dirty="0"/>
              <a:t>, VHDL &amp; </a:t>
            </a:r>
            <a:r>
              <a:rPr lang="en-US" dirty="0" err="1"/>
              <a:t>SystemC</a:t>
            </a:r>
            <a:r>
              <a:rPr lang="en-US" dirty="0"/>
              <a:t> RTL</a:t>
            </a:r>
          </a:p>
          <a:p>
            <a:pPr marL="857250" lvl="1" indent="-457200"/>
            <a:r>
              <a:rPr lang="en-US" dirty="0"/>
              <a:t>Synthesis reports for all </a:t>
            </a:r>
            <a:br>
              <a:rPr lang="en-US" dirty="0"/>
            </a:br>
            <a:r>
              <a:rPr lang="en-US" dirty="0"/>
              <a:t>non-</a:t>
            </a:r>
            <a:r>
              <a:rPr lang="en-US" dirty="0" err="1"/>
              <a:t>inlined</a:t>
            </a:r>
            <a:r>
              <a:rPr lang="en-US" dirty="0"/>
              <a:t> functions</a:t>
            </a:r>
          </a:p>
          <a:p>
            <a:r>
              <a:rPr lang="en-US" dirty="0"/>
              <a:t>Report opens automatically</a:t>
            </a:r>
          </a:p>
          <a:p>
            <a:pPr lvl="1"/>
            <a:r>
              <a:rPr lang="en-US" dirty="0"/>
              <a:t>When synthesis completes</a:t>
            </a:r>
          </a:p>
          <a:p>
            <a:r>
              <a:rPr lang="en-US" dirty="0"/>
              <a:t>Report is outlined in the </a:t>
            </a:r>
            <a:br>
              <a:rPr lang="en-US" dirty="0"/>
            </a:br>
            <a:r>
              <a:rPr lang="en-US" dirty="0"/>
              <a:t>Auxiliary pane</a:t>
            </a:r>
          </a:p>
          <a:p>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36</a:t>
            </a:fld>
            <a:endParaRPr lang="en-US" dirty="0"/>
          </a:p>
        </p:txBody>
      </p:sp>
      <p:pic>
        <p:nvPicPr>
          <p:cNvPr id="3" name="Picture 2">
            <a:extLst>
              <a:ext uri="{FF2B5EF4-FFF2-40B4-BE49-F238E27FC236}">
                <a16:creationId xmlns:a16="http://schemas.microsoft.com/office/drawing/2014/main" id="{392CA2E8-6A2A-4495-8E4F-304475E9DA61}"/>
              </a:ext>
            </a:extLst>
          </p:cNvPr>
          <p:cNvPicPr>
            <a:picLocks noChangeAspect="1"/>
          </p:cNvPicPr>
          <p:nvPr/>
        </p:nvPicPr>
        <p:blipFill>
          <a:blip r:embed="rId2"/>
          <a:stretch>
            <a:fillRect/>
          </a:stretch>
        </p:blipFill>
        <p:spPr>
          <a:xfrm>
            <a:off x="5230813" y="1460502"/>
            <a:ext cx="6683374" cy="3682300"/>
          </a:xfrm>
          <a:prstGeom prst="rect">
            <a:avLst/>
          </a:prstGeom>
        </p:spPr>
      </p:pic>
    </p:spTree>
    <p:extLst>
      <p:ext uri="{BB962C8B-B14F-4D97-AF65-F5344CB8AC3E}">
        <p14:creationId xmlns:p14="http://schemas.microsoft.com/office/powerpoint/2010/main" val="198855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1CCEA51-7CFD-4189-A65A-B004FA043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912" y="1560133"/>
            <a:ext cx="5344920" cy="4518812"/>
          </a:xfrm>
          <a:prstGeom prst="rect">
            <a:avLst/>
          </a:prstGeom>
        </p:spPr>
      </p:pic>
      <p:sp>
        <p:nvSpPr>
          <p:cNvPr id="16" name="矩形 15">
            <a:extLst>
              <a:ext uri="{FF2B5EF4-FFF2-40B4-BE49-F238E27FC236}">
                <a16:creationId xmlns:a16="http://schemas.microsoft.com/office/drawing/2014/main" id="{D8B11864-A644-4ACE-A719-1BC82E1F0E60}"/>
              </a:ext>
            </a:extLst>
          </p:cNvPr>
          <p:cNvSpPr/>
          <p:nvPr/>
        </p:nvSpPr>
        <p:spPr>
          <a:xfrm>
            <a:off x="5073390" y="5524604"/>
            <a:ext cx="731036" cy="429563"/>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F01149F0-1C7D-4251-B799-4904FDA2D9AD}"/>
              </a:ext>
            </a:extLst>
          </p:cNvPr>
          <p:cNvSpPr txBox="1"/>
          <p:nvPr/>
        </p:nvSpPr>
        <p:spPr>
          <a:xfrm>
            <a:off x="5001247" y="5482266"/>
            <a:ext cx="910657" cy="507831"/>
          </a:xfrm>
          <a:prstGeom prst="rect">
            <a:avLst/>
          </a:prstGeom>
          <a:noFill/>
        </p:spPr>
        <p:txBody>
          <a:bodyPr wrap="square" rtlCol="0">
            <a:spAutoFit/>
          </a:bodyPr>
          <a:lstStyle/>
          <a:p>
            <a:pPr algn="ctr"/>
            <a:r>
              <a:rPr lang="en-US" sz="900" b="1" dirty="0">
                <a:solidFill>
                  <a:srgbClr val="322E2B"/>
                </a:solidFill>
              </a:rPr>
              <a:t>Vitis Development</a:t>
            </a:r>
          </a:p>
          <a:p>
            <a:pPr algn="ctr"/>
            <a:r>
              <a:rPr lang="en-US" sz="900" b="1" dirty="0">
                <a:solidFill>
                  <a:srgbClr val="322E2B"/>
                </a:solidFill>
              </a:rPr>
              <a:t>Environment</a:t>
            </a:r>
          </a:p>
        </p:txBody>
      </p:sp>
      <p:sp>
        <p:nvSpPr>
          <p:cNvPr id="2" name="Title 1"/>
          <p:cNvSpPr>
            <a:spLocks noGrp="1"/>
          </p:cNvSpPr>
          <p:nvPr>
            <p:ph type="title"/>
          </p:nvPr>
        </p:nvSpPr>
        <p:spPr/>
        <p:txBody>
          <a:bodyPr/>
          <a:lstStyle/>
          <a:p>
            <a:r>
              <a:rPr lang="en-US" dirty="0"/>
              <a:t>Vitis HLS : RTL Verification</a:t>
            </a:r>
          </a:p>
        </p:txBody>
      </p:sp>
      <p:sp>
        <p:nvSpPr>
          <p:cNvPr id="21" name="Slide Number Placeholder 2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37</a:t>
            </a:fld>
            <a:endParaRPr lang="en-US" dirty="0"/>
          </a:p>
        </p:txBody>
      </p:sp>
      <p:sp>
        <p:nvSpPr>
          <p:cNvPr id="20" name="TextBox 19">
            <a:extLst>
              <a:ext uri="{FF2B5EF4-FFF2-40B4-BE49-F238E27FC236}">
                <a16:creationId xmlns:a16="http://schemas.microsoft.com/office/drawing/2014/main" id="{E392382C-45CD-45D9-9C1C-09870637E1FE}"/>
              </a:ext>
            </a:extLst>
          </p:cNvPr>
          <p:cNvSpPr txBox="1"/>
          <p:nvPr/>
        </p:nvSpPr>
        <p:spPr>
          <a:xfrm>
            <a:off x="7688895" y="1739181"/>
            <a:ext cx="3532339"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and VHDL</a:t>
            </a:r>
          </a:p>
        </p:txBody>
      </p:sp>
      <p:sp>
        <p:nvSpPr>
          <p:cNvPr id="22" name="TextBox 21">
            <a:extLst>
              <a:ext uri="{FF2B5EF4-FFF2-40B4-BE49-F238E27FC236}">
                <a16:creationId xmlns:a16="http://schemas.microsoft.com/office/drawing/2014/main" id="{D0A7ABB5-E4ED-43F4-A44F-0FBF9A25C71F}"/>
              </a:ext>
            </a:extLst>
          </p:cNvPr>
          <p:cNvSpPr txBox="1"/>
          <p:nvPr/>
        </p:nvSpPr>
        <p:spPr>
          <a:xfrm>
            <a:off x="7688895" y="2891330"/>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Automatic re-use of the C-level test bench</a:t>
            </a:r>
          </a:p>
        </p:txBody>
      </p:sp>
      <p:sp>
        <p:nvSpPr>
          <p:cNvPr id="24" name="TextBox 23">
            <a:extLst>
              <a:ext uri="{FF2B5EF4-FFF2-40B4-BE49-F238E27FC236}">
                <a16:creationId xmlns:a16="http://schemas.microsoft.com/office/drawing/2014/main" id="{9BCCE817-42AE-49F7-A14A-09FF4D7CDC0A}"/>
              </a:ext>
            </a:extLst>
          </p:cNvPr>
          <p:cNvSpPr txBox="1"/>
          <p:nvPr/>
        </p:nvSpPr>
        <p:spPr>
          <a:xfrm>
            <a:off x="7688895" y="5340281"/>
            <a:ext cx="3532339"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Support for Xilinx simulators (</a:t>
            </a:r>
            <a:r>
              <a:rPr lang="en-US" sz="1400" b="1" kern="0" dirty="0" err="1">
                <a:solidFill>
                  <a:srgbClr val="000000"/>
                </a:solidFill>
                <a:latin typeface="Arial"/>
              </a:rPr>
              <a:t>XSim</a:t>
            </a:r>
            <a:r>
              <a:rPr lang="en-US" sz="1400" b="1" kern="0" dirty="0">
                <a:solidFill>
                  <a:srgbClr val="000000"/>
                </a:solidFill>
                <a:latin typeface="Arial"/>
              </a:rPr>
              <a:t> and </a:t>
            </a:r>
            <a:r>
              <a:rPr lang="en-US" sz="1400" b="1" kern="0" dirty="0" err="1">
                <a:solidFill>
                  <a:srgbClr val="000000"/>
                </a:solidFill>
                <a:latin typeface="Arial"/>
              </a:rPr>
              <a:t>ISim</a:t>
            </a:r>
            <a:r>
              <a:rPr lang="en-US" sz="1400" b="1" kern="0" dirty="0">
                <a:solidFill>
                  <a:srgbClr val="000000"/>
                </a:solidFill>
                <a:latin typeface="Arial"/>
              </a:rPr>
              <a:t>) and 3</a:t>
            </a:r>
            <a:r>
              <a:rPr lang="en-US" sz="1400" b="1" kern="0" baseline="30000" dirty="0">
                <a:solidFill>
                  <a:srgbClr val="000000"/>
                </a:solidFill>
                <a:latin typeface="Arial"/>
              </a:rPr>
              <a:t>rd</a:t>
            </a:r>
            <a:r>
              <a:rPr lang="en-US" sz="1400" b="1" kern="0" dirty="0">
                <a:solidFill>
                  <a:srgbClr val="000000"/>
                </a:solidFill>
                <a:latin typeface="Arial"/>
              </a:rPr>
              <a:t> party HDL simulators in automated flow</a:t>
            </a:r>
          </a:p>
        </p:txBody>
      </p:sp>
      <p:sp>
        <p:nvSpPr>
          <p:cNvPr id="25" name="TextBox 24">
            <a:extLst>
              <a:ext uri="{FF2B5EF4-FFF2-40B4-BE49-F238E27FC236}">
                <a16:creationId xmlns:a16="http://schemas.microsoft.com/office/drawing/2014/main" id="{F88D75FE-A462-40D7-A675-0078532DA960}"/>
              </a:ext>
            </a:extLst>
          </p:cNvPr>
          <p:cNvSpPr txBox="1"/>
          <p:nvPr/>
        </p:nvSpPr>
        <p:spPr>
          <a:xfrm>
            <a:off x="7688895" y="4080411"/>
            <a:ext cx="3532339" cy="523220"/>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nchor="ctr">
            <a:spAutoFit/>
          </a:bodyPr>
          <a:lstStyle/>
          <a:p>
            <a:pPr algn="ctr" defTabSz="914400" fontAlgn="base">
              <a:spcBef>
                <a:spcPct val="0"/>
              </a:spcBef>
              <a:spcAft>
                <a:spcPct val="0"/>
              </a:spcAft>
              <a:defRPr/>
            </a:pPr>
            <a:r>
              <a:rPr lang="en-US" sz="1400" b="1" kern="0" dirty="0">
                <a:solidFill>
                  <a:srgbClr val="000000"/>
                </a:solidFill>
                <a:latin typeface="Arial"/>
              </a:rPr>
              <a:t>RTL verification can be executed from within Vitis HLS</a:t>
            </a:r>
          </a:p>
        </p:txBody>
      </p:sp>
      <p:sp>
        <p:nvSpPr>
          <p:cNvPr id="23" name="TextBox 27">
            <a:extLst>
              <a:ext uri="{FF2B5EF4-FFF2-40B4-BE49-F238E27FC236}">
                <a16:creationId xmlns:a16="http://schemas.microsoft.com/office/drawing/2014/main" id="{C4785625-7FD1-498B-85D4-49FE71BA1FFF}"/>
              </a:ext>
            </a:extLst>
          </p:cNvPr>
          <p:cNvSpPr txBox="1"/>
          <p:nvPr/>
        </p:nvSpPr>
        <p:spPr>
          <a:xfrm>
            <a:off x="3471735" y="3367578"/>
            <a:ext cx="1035275" cy="307777"/>
          </a:xfrm>
          <a:prstGeom prst="rect">
            <a:avLst/>
          </a:prstGeom>
          <a:solidFill>
            <a:srgbClr val="FFFF00"/>
          </a:solidFill>
          <a:ln>
            <a:solidFill>
              <a:schemeClr val="tx1"/>
            </a:solidFill>
          </a:ln>
        </p:spPr>
        <p:txBody>
          <a:bodyPr wrap="square" rtlCol="0">
            <a:spAutoFit/>
          </a:bodyPr>
          <a:lstStyle/>
          <a:p>
            <a:r>
              <a:rPr lang="en-US" sz="1400" b="1" dirty="0"/>
              <a:t>Validate C</a:t>
            </a:r>
          </a:p>
        </p:txBody>
      </p:sp>
      <p:sp>
        <p:nvSpPr>
          <p:cNvPr id="37" name="TextBox 29">
            <a:extLst>
              <a:ext uri="{FF2B5EF4-FFF2-40B4-BE49-F238E27FC236}">
                <a16:creationId xmlns:a16="http://schemas.microsoft.com/office/drawing/2014/main" id="{849A050E-204A-4FAB-9F5D-B7B735298B00}"/>
              </a:ext>
            </a:extLst>
          </p:cNvPr>
          <p:cNvSpPr txBox="1"/>
          <p:nvPr/>
        </p:nvSpPr>
        <p:spPr>
          <a:xfrm>
            <a:off x="3431881" y="5021133"/>
            <a:ext cx="1114981" cy="307777"/>
          </a:xfrm>
          <a:prstGeom prst="rect">
            <a:avLst/>
          </a:prstGeom>
          <a:solidFill>
            <a:srgbClr val="FFFF00"/>
          </a:solidFill>
          <a:ln>
            <a:solidFill>
              <a:schemeClr val="tx1"/>
            </a:solidFill>
          </a:ln>
        </p:spPr>
        <p:txBody>
          <a:bodyPr wrap="square" rtlCol="0">
            <a:spAutoFit/>
          </a:bodyPr>
          <a:lstStyle/>
          <a:p>
            <a:r>
              <a:rPr lang="en-US" sz="1400" b="1" dirty="0"/>
              <a:t>Verify RTL</a:t>
            </a:r>
          </a:p>
        </p:txBody>
      </p:sp>
      <p:sp>
        <p:nvSpPr>
          <p:cNvPr id="38" name="矩形 37">
            <a:extLst>
              <a:ext uri="{FF2B5EF4-FFF2-40B4-BE49-F238E27FC236}">
                <a16:creationId xmlns:a16="http://schemas.microsoft.com/office/drawing/2014/main" id="{FF181C20-3156-4B90-8213-01981E07F9FA}"/>
              </a:ext>
            </a:extLst>
          </p:cNvPr>
          <p:cNvSpPr/>
          <p:nvPr/>
        </p:nvSpPr>
        <p:spPr>
          <a:xfrm>
            <a:off x="3757728" y="1981022"/>
            <a:ext cx="504246" cy="15382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C01A45AE-28E4-4FC1-977E-CAA2A2340890}"/>
              </a:ext>
            </a:extLst>
          </p:cNvPr>
          <p:cNvSpPr/>
          <p:nvPr/>
        </p:nvSpPr>
        <p:spPr>
          <a:xfrm>
            <a:off x="3563099" y="3930629"/>
            <a:ext cx="510869" cy="2186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F2F2"/>
              </a:solidFill>
            </a:endParaRPr>
          </a:p>
        </p:txBody>
      </p:sp>
      <p:sp>
        <p:nvSpPr>
          <p:cNvPr id="42" name="文本框 41">
            <a:extLst>
              <a:ext uri="{FF2B5EF4-FFF2-40B4-BE49-F238E27FC236}">
                <a16:creationId xmlns:a16="http://schemas.microsoft.com/office/drawing/2014/main" id="{D5E00E77-20CA-48D1-8687-B595F92631B3}"/>
              </a:ext>
            </a:extLst>
          </p:cNvPr>
          <p:cNvSpPr txBox="1"/>
          <p:nvPr/>
        </p:nvSpPr>
        <p:spPr>
          <a:xfrm>
            <a:off x="3636051" y="3912507"/>
            <a:ext cx="809522" cy="276999"/>
          </a:xfrm>
          <a:prstGeom prst="rect">
            <a:avLst/>
          </a:prstGeom>
          <a:noFill/>
        </p:spPr>
        <p:txBody>
          <a:bodyPr wrap="square" rtlCol="0">
            <a:spAutoFit/>
          </a:bodyPr>
          <a:lstStyle/>
          <a:p>
            <a:r>
              <a:rPr lang="en-US" sz="1200" b="1" dirty="0">
                <a:solidFill>
                  <a:srgbClr val="322E2B"/>
                </a:solidFill>
              </a:rPr>
              <a:t>Vitis</a:t>
            </a:r>
          </a:p>
        </p:txBody>
      </p:sp>
      <p:sp>
        <p:nvSpPr>
          <p:cNvPr id="17" name="矩形 16">
            <a:extLst>
              <a:ext uri="{FF2B5EF4-FFF2-40B4-BE49-F238E27FC236}">
                <a16:creationId xmlns:a16="http://schemas.microsoft.com/office/drawing/2014/main" id="{05D057E9-376F-45D8-B535-81F951FB7874}"/>
              </a:ext>
            </a:extLst>
          </p:cNvPr>
          <p:cNvSpPr/>
          <p:nvPr/>
        </p:nvSpPr>
        <p:spPr>
          <a:xfrm>
            <a:off x="5969165" y="5505966"/>
            <a:ext cx="559436" cy="484627"/>
          </a:xfrm>
          <a:prstGeom prst="rect">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0D1B64B1-DA15-4C18-BB77-C7B0F4985576}"/>
              </a:ext>
            </a:extLst>
          </p:cNvPr>
          <p:cNvSpPr txBox="1"/>
          <p:nvPr/>
        </p:nvSpPr>
        <p:spPr>
          <a:xfrm>
            <a:off x="5804426" y="5547297"/>
            <a:ext cx="910657" cy="369332"/>
          </a:xfrm>
          <a:prstGeom prst="rect">
            <a:avLst/>
          </a:prstGeom>
          <a:noFill/>
        </p:spPr>
        <p:txBody>
          <a:bodyPr wrap="square" rtlCol="0">
            <a:spAutoFit/>
          </a:bodyPr>
          <a:lstStyle/>
          <a:p>
            <a:pPr algn="ctr"/>
            <a:r>
              <a:rPr lang="en-US" sz="900" b="1" dirty="0">
                <a:solidFill>
                  <a:srgbClr val="322E2B"/>
                </a:solidFill>
              </a:rPr>
              <a:t>Vitis Model Composer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Verification: Under-the-Hood</a:t>
            </a:r>
          </a:p>
        </p:txBody>
      </p:sp>
      <p:sp>
        <p:nvSpPr>
          <p:cNvPr id="3" name="Content Placeholder 2"/>
          <p:cNvSpPr>
            <a:spLocks noGrp="1"/>
          </p:cNvSpPr>
          <p:nvPr>
            <p:ph idx="1"/>
          </p:nvPr>
        </p:nvSpPr>
        <p:spPr/>
        <p:txBody>
          <a:bodyPr>
            <a:normAutofit/>
          </a:bodyPr>
          <a:lstStyle/>
          <a:p>
            <a:r>
              <a:rPr lang="en-US" dirty="0"/>
              <a:t>RTL Co-Simulation</a:t>
            </a:r>
          </a:p>
          <a:p>
            <a:pPr lvl="1"/>
            <a:r>
              <a:rPr lang="en-US" dirty="0"/>
              <a:t>Vitis HLS provides RTL verification</a:t>
            </a:r>
          </a:p>
          <a:p>
            <a:pPr lvl="1"/>
            <a:r>
              <a:rPr lang="en-US" dirty="0"/>
              <a:t>Creates the wrappers and adapters to re-use the C test bench</a:t>
            </a:r>
          </a:p>
          <a:p>
            <a:pPr lvl="1"/>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lvl="3"/>
            <a:endParaRPr lang="en-US" sz="1100" dirty="0"/>
          </a:p>
          <a:p>
            <a:pPr>
              <a:buNone/>
            </a:pPr>
            <a:endParaRPr lang="en-US" sz="1600" dirty="0"/>
          </a:p>
        </p:txBody>
      </p:sp>
      <p:sp>
        <p:nvSpPr>
          <p:cNvPr id="38" name="Slide Number Placeholder 3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38</a:t>
            </a:fld>
            <a:endParaRPr lang="en-US" dirty="0"/>
          </a:p>
        </p:txBody>
      </p:sp>
      <p:sp>
        <p:nvSpPr>
          <p:cNvPr id="34" name="Content Placeholder 3"/>
          <p:cNvSpPr txBox="1">
            <a:spLocks/>
          </p:cNvSpPr>
          <p:nvPr/>
        </p:nvSpPr>
        <p:spPr>
          <a:xfrm>
            <a:off x="611029" y="4436141"/>
            <a:ext cx="5385514"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Prior to synthesis</a:t>
            </a:r>
          </a:p>
          <a:p>
            <a:pPr marL="800100" lvl="1" indent="-342900">
              <a:spcBef>
                <a:spcPct val="20000"/>
              </a:spcBef>
              <a:buFont typeface="Arial" charset="0"/>
              <a:buChar char="•"/>
            </a:pPr>
            <a:r>
              <a:rPr lang="en-US" dirty="0">
                <a:ea typeface="ＭＳ Ｐゴシック" pitchFamily="24" charset="-128"/>
              </a:rPr>
              <a:t>Test bench</a:t>
            </a:r>
          </a:p>
          <a:p>
            <a:pPr marL="800100" lvl="1" indent="-342900">
              <a:spcBef>
                <a:spcPct val="20000"/>
              </a:spcBef>
              <a:buFont typeface="Arial" charset="0"/>
              <a:buChar char="•"/>
            </a:pPr>
            <a:r>
              <a:rPr lang="en-US" dirty="0">
                <a:ea typeface="ＭＳ Ｐゴシック" pitchFamily="24" charset="-128"/>
              </a:rPr>
              <a:t>Top-level C function </a:t>
            </a:r>
          </a:p>
        </p:txBody>
      </p:sp>
      <p:sp>
        <p:nvSpPr>
          <p:cNvPr id="35" name="Content Placeholder 3"/>
          <p:cNvSpPr txBox="1">
            <a:spLocks/>
          </p:cNvSpPr>
          <p:nvPr/>
        </p:nvSpPr>
        <p:spPr>
          <a:xfrm>
            <a:off x="6096000" y="4436142"/>
            <a:ext cx="5682460" cy="2189085"/>
          </a:xfrm>
          <a:prstGeom prst="rect">
            <a:avLst/>
          </a:prstGeom>
        </p:spPr>
        <p:txBody>
          <a:bodyPr/>
          <a:lstStyle/>
          <a:p>
            <a:pPr marL="342900" indent="-342900" defTabSz="457200" fontAlgn="base">
              <a:spcBef>
                <a:spcPct val="20000"/>
              </a:spcBef>
              <a:spcAft>
                <a:spcPct val="0"/>
              </a:spcAft>
              <a:buFont typeface="Arial" charset="0"/>
              <a:buChar char="•"/>
              <a:defRPr/>
            </a:pPr>
            <a:r>
              <a:rPr lang="en-US" sz="2000" dirty="0">
                <a:solidFill>
                  <a:srgbClr val="008CA8"/>
                </a:solidFill>
                <a:ea typeface="ＭＳ Ｐゴシック" pitchFamily="24" charset="-128"/>
                <a:cs typeface="ＭＳ Ｐゴシック" pitchFamily="24" charset="-128"/>
              </a:rPr>
              <a:t>After synthesis</a:t>
            </a:r>
          </a:p>
          <a:p>
            <a:pPr marL="800100" lvl="1" indent="-342900">
              <a:spcBef>
                <a:spcPct val="20000"/>
              </a:spcBef>
              <a:buFont typeface="Arial" charset="0"/>
              <a:buChar char="•"/>
            </a:pPr>
            <a:r>
              <a:rPr lang="en-US" sz="1400" dirty="0">
                <a:ea typeface="ＭＳ Ｐゴシック" pitchFamily="24" charset="-128"/>
              </a:rPr>
              <a:t>Test bench</a:t>
            </a:r>
          </a:p>
          <a:p>
            <a:pPr marL="800100" lvl="1" indent="-342900">
              <a:spcBef>
                <a:spcPct val="20000"/>
              </a:spcBef>
              <a:buFont typeface="Arial" charset="0"/>
              <a:buChar char="•"/>
            </a:pPr>
            <a:r>
              <a:rPr lang="en-US" sz="1400" dirty="0">
                <a:ea typeface="ＭＳ Ｐゴシック" pitchFamily="24" charset="-128"/>
              </a:rPr>
              <a:t>Wrapper created by Vitis HLS</a:t>
            </a:r>
          </a:p>
          <a:p>
            <a:pPr marL="800100" lvl="1" indent="-342900">
              <a:spcBef>
                <a:spcPct val="20000"/>
              </a:spcBef>
              <a:buFont typeface="Arial" charset="0"/>
              <a:buChar char="•"/>
            </a:pPr>
            <a:r>
              <a:rPr lang="en-US" sz="1400" dirty="0">
                <a:ea typeface="ＭＳ Ｐゴシック" pitchFamily="24" charset="-128"/>
              </a:rPr>
              <a:t>Adapters created by Vitis HLS</a:t>
            </a:r>
          </a:p>
          <a:p>
            <a:pPr marL="800100" lvl="1" indent="-342900">
              <a:spcBef>
                <a:spcPct val="20000"/>
              </a:spcBef>
              <a:buFont typeface="Arial" charset="0"/>
              <a:buChar char="•"/>
            </a:pPr>
            <a:r>
              <a:rPr lang="en-US" sz="1400" dirty="0">
                <a:ea typeface="ＭＳ Ｐゴシック" pitchFamily="24" charset="-128"/>
              </a:rPr>
              <a:t>RTL output from Vitis HLS</a:t>
            </a:r>
          </a:p>
          <a:p>
            <a:pPr marL="1257300" lvl="2" indent="-342900">
              <a:spcBef>
                <a:spcPct val="20000"/>
              </a:spcBef>
              <a:buFont typeface="Arial" charset="0"/>
              <a:buChar char="•"/>
            </a:pPr>
            <a:r>
              <a:rPr lang="en-US" sz="1400" dirty="0">
                <a:ea typeface="ＭＳ Ｐゴシック" pitchFamily="24" charset="-128"/>
              </a:rPr>
              <a:t>Verilog or VHDL</a:t>
            </a:r>
          </a:p>
          <a:p>
            <a:pPr marL="1257300" lvl="2" indent="-342900">
              <a:spcBef>
                <a:spcPct val="20000"/>
              </a:spcBef>
              <a:buFont typeface="Arial" charset="0"/>
              <a:buChar char="•"/>
            </a:pPr>
            <a:endParaRPr lang="en-US" sz="1400" dirty="0">
              <a:ea typeface="ＭＳ Ｐゴシック" pitchFamily="24" charset="-128"/>
            </a:endParaRPr>
          </a:p>
        </p:txBody>
      </p:sp>
      <p:sp>
        <p:nvSpPr>
          <p:cNvPr id="36" name="TextBox 35"/>
          <p:cNvSpPr txBox="1"/>
          <p:nvPr/>
        </p:nvSpPr>
        <p:spPr>
          <a:xfrm>
            <a:off x="7017480" y="6125962"/>
            <a:ext cx="3993080" cy="276999"/>
          </a:xfrm>
          <a:prstGeom prst="rect">
            <a:avLst/>
          </a:prstGeom>
          <a:solidFill>
            <a:srgbClr val="FFFF99"/>
          </a:solidFill>
          <a:ln w="19050">
            <a:solidFill>
              <a:schemeClr val="tx1"/>
            </a:solidFill>
          </a:ln>
          <a:effectLst>
            <a:innerShdw blurRad="63500" dist="50800" dir="2700000">
              <a:prstClr val="black">
                <a:alpha val="50000"/>
              </a:prstClr>
            </a:innerShdw>
          </a:effectLst>
        </p:spPr>
        <p:txBody>
          <a:bodyPr wrap="square" rtlCol="0">
            <a:spAutoFit/>
          </a:bodyPr>
          <a:lstStyle/>
          <a:p>
            <a:pPr algn="ctr"/>
            <a:r>
              <a:rPr lang="en-US" sz="1200" b="1" dirty="0"/>
              <a:t>There is no HDL test bench created</a:t>
            </a:r>
          </a:p>
        </p:txBody>
      </p:sp>
      <p:sp>
        <p:nvSpPr>
          <p:cNvPr id="3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38</a:t>
            </a:fld>
            <a:endParaRPr lang="en-US" sz="1000" dirty="0">
              <a:solidFill>
                <a:schemeClr val="bg1"/>
              </a:solidFill>
              <a:latin typeface="Arial" charset="0"/>
              <a:ea typeface="ＭＳ Ｐゴシック" pitchFamily="34" charset="-128"/>
              <a:cs typeface="Arial" charset="0"/>
            </a:endParaRPr>
          </a:p>
        </p:txBody>
      </p:sp>
      <p:sp>
        <p:nvSpPr>
          <p:cNvPr id="32" name="Rectangle 31">
            <a:extLst>
              <a:ext uri="{FF2B5EF4-FFF2-40B4-BE49-F238E27FC236}">
                <a16:creationId xmlns:a16="http://schemas.microsoft.com/office/drawing/2014/main" id="{D3634CAA-AFDC-4A70-9B99-2EA7050BEBB9}"/>
              </a:ext>
            </a:extLst>
          </p:cNvPr>
          <p:cNvSpPr/>
          <p:nvPr/>
        </p:nvSpPr>
        <p:spPr>
          <a:xfrm>
            <a:off x="6505549" y="2746015"/>
            <a:ext cx="4863367" cy="1613010"/>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2" name="Rectangle 41">
            <a:extLst>
              <a:ext uri="{FF2B5EF4-FFF2-40B4-BE49-F238E27FC236}">
                <a16:creationId xmlns:a16="http://schemas.microsoft.com/office/drawing/2014/main" id="{6F22E0F8-6D05-4BA0-9431-5419F3714A4E}"/>
              </a:ext>
            </a:extLst>
          </p:cNvPr>
          <p:cNvSpPr/>
          <p:nvPr/>
        </p:nvSpPr>
        <p:spPr>
          <a:xfrm>
            <a:off x="7427029" y="3014852"/>
            <a:ext cx="3327567" cy="1267365"/>
          </a:xfrm>
          <a:prstGeom prst="rect">
            <a:avLst/>
          </a:prstGeom>
          <a:gradFill rotWithShape="1">
            <a:gsLst>
              <a:gs pos="0">
                <a:srgbClr val="8B8D09">
                  <a:tint val="50000"/>
                  <a:satMod val="300000"/>
                </a:srgbClr>
              </a:gs>
              <a:gs pos="35000">
                <a:srgbClr val="8B8D09">
                  <a:tint val="37000"/>
                  <a:satMod val="300000"/>
                </a:srgbClr>
              </a:gs>
              <a:gs pos="100000">
                <a:srgbClr val="8B8D09">
                  <a:tint val="15000"/>
                  <a:satMod val="350000"/>
                </a:srgbClr>
              </a:gs>
            </a:gsLst>
            <a:lin ang="16200000" scaled="1"/>
          </a:gradFill>
          <a:ln w="9525" cap="flat" cmpd="sng" algn="ctr">
            <a:solidFill>
              <a:srgbClr val="8B8D0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3" name="Rectangle 42">
            <a:extLst>
              <a:ext uri="{FF2B5EF4-FFF2-40B4-BE49-F238E27FC236}">
                <a16:creationId xmlns:a16="http://schemas.microsoft.com/office/drawing/2014/main" id="{F4EB483C-32DC-4D17-94D5-9135A0E5B6E7}"/>
              </a:ext>
            </a:extLst>
          </p:cNvPr>
          <p:cNvSpPr/>
          <p:nvPr/>
        </p:nvSpPr>
        <p:spPr>
          <a:xfrm>
            <a:off x="976669" y="2746017"/>
            <a:ext cx="3122793" cy="1497795"/>
          </a:xfrm>
          <a:prstGeom prst="rect">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4" name="TextBox 43">
            <a:extLst>
              <a:ext uri="{FF2B5EF4-FFF2-40B4-BE49-F238E27FC236}">
                <a16:creationId xmlns:a16="http://schemas.microsoft.com/office/drawing/2014/main" id="{E6BBB1A1-2453-46F5-A6D5-67DE2B6C445F}"/>
              </a:ext>
            </a:extLst>
          </p:cNvPr>
          <p:cNvSpPr txBox="1"/>
          <p:nvPr/>
        </p:nvSpPr>
        <p:spPr>
          <a:xfrm>
            <a:off x="109687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45" name="Rectangle 44">
            <a:extLst>
              <a:ext uri="{FF2B5EF4-FFF2-40B4-BE49-F238E27FC236}">
                <a16:creationId xmlns:a16="http://schemas.microsoft.com/office/drawing/2014/main" id="{44BF3BFA-E0C6-4288-9895-0050A17D68F3}"/>
              </a:ext>
            </a:extLst>
          </p:cNvPr>
          <p:cNvSpPr/>
          <p:nvPr/>
        </p:nvSpPr>
        <p:spPr>
          <a:xfrm>
            <a:off x="1335021" y="3283687"/>
            <a:ext cx="2252507" cy="652885"/>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46" name="TextBox 45">
            <a:extLst>
              <a:ext uri="{FF2B5EF4-FFF2-40B4-BE49-F238E27FC236}">
                <a16:creationId xmlns:a16="http://schemas.microsoft.com/office/drawing/2014/main" id="{E14345B3-38B2-4119-872B-CCE4EADAFDA7}"/>
              </a:ext>
            </a:extLst>
          </p:cNvPr>
          <p:cNvSpPr txBox="1"/>
          <p:nvPr/>
        </p:nvSpPr>
        <p:spPr>
          <a:xfrm>
            <a:off x="1892745" y="3245282"/>
            <a:ext cx="889987"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dut.c</a:t>
            </a:r>
            <a:r>
              <a:rPr lang="en-US" sz="1400" kern="0" dirty="0">
                <a:solidFill>
                  <a:srgbClr val="000000"/>
                </a:solidFill>
              </a:rPr>
              <a:t>(pp)</a:t>
            </a:r>
          </a:p>
        </p:txBody>
      </p:sp>
      <p:sp>
        <p:nvSpPr>
          <p:cNvPr id="47" name="Right Arrow 13">
            <a:extLst>
              <a:ext uri="{FF2B5EF4-FFF2-40B4-BE49-F238E27FC236}">
                <a16:creationId xmlns:a16="http://schemas.microsoft.com/office/drawing/2014/main" id="{353F5FEA-A48F-4A69-99E0-641C9EB32D40}"/>
              </a:ext>
            </a:extLst>
          </p:cNvPr>
          <p:cNvSpPr/>
          <p:nvPr/>
        </p:nvSpPr>
        <p:spPr>
          <a:xfrm>
            <a:off x="1181442" y="339890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8" name="Right Arrow 14">
            <a:extLst>
              <a:ext uri="{FF2B5EF4-FFF2-40B4-BE49-F238E27FC236}">
                <a16:creationId xmlns:a16="http://schemas.microsoft.com/office/drawing/2014/main" id="{4D14667A-0AFF-4AC0-8ADB-C8233A7D8DCC}"/>
              </a:ext>
            </a:extLst>
          </p:cNvPr>
          <p:cNvSpPr/>
          <p:nvPr/>
        </p:nvSpPr>
        <p:spPr>
          <a:xfrm>
            <a:off x="3382755"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49" name="TextBox 48">
            <a:extLst>
              <a:ext uri="{FF2B5EF4-FFF2-40B4-BE49-F238E27FC236}">
                <a16:creationId xmlns:a16="http://schemas.microsoft.com/office/drawing/2014/main" id="{2E5B3C3F-CE46-4522-9E89-C05A3DD87309}"/>
              </a:ext>
            </a:extLst>
          </p:cNvPr>
          <p:cNvSpPr txBox="1"/>
          <p:nvPr/>
        </p:nvSpPr>
        <p:spPr>
          <a:xfrm>
            <a:off x="6779331" y="2746017"/>
            <a:ext cx="1029448"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err="1">
                <a:solidFill>
                  <a:srgbClr val="000000"/>
                </a:solidFill>
              </a:rPr>
              <a:t>main.c</a:t>
            </a:r>
            <a:r>
              <a:rPr lang="en-US" sz="1400" kern="0" dirty="0">
                <a:solidFill>
                  <a:srgbClr val="000000"/>
                </a:solidFill>
              </a:rPr>
              <a:t>(pp)</a:t>
            </a:r>
          </a:p>
        </p:txBody>
      </p:sp>
      <p:sp>
        <p:nvSpPr>
          <p:cNvPr id="50" name="Rectangle 49">
            <a:extLst>
              <a:ext uri="{FF2B5EF4-FFF2-40B4-BE49-F238E27FC236}">
                <a16:creationId xmlns:a16="http://schemas.microsoft.com/office/drawing/2014/main" id="{2654C5BE-9AD6-4CCE-912A-8DB35A213624}"/>
              </a:ext>
            </a:extLst>
          </p:cNvPr>
          <p:cNvSpPr/>
          <p:nvPr/>
        </p:nvSpPr>
        <p:spPr>
          <a:xfrm>
            <a:off x="8655666" y="3322092"/>
            <a:ext cx="1075060" cy="652885"/>
          </a:xfrm>
          <a:prstGeom prst="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sz="1400" kern="0">
              <a:solidFill>
                <a:srgbClr val="000000"/>
              </a:solidFill>
              <a:latin typeface="Arial"/>
            </a:endParaRPr>
          </a:p>
        </p:txBody>
      </p:sp>
      <p:sp>
        <p:nvSpPr>
          <p:cNvPr id="51" name="TextBox 50">
            <a:extLst>
              <a:ext uri="{FF2B5EF4-FFF2-40B4-BE49-F238E27FC236}">
                <a16:creationId xmlns:a16="http://schemas.microsoft.com/office/drawing/2014/main" id="{73166260-CAB4-47AC-84E4-1D1D4EA4CC01}"/>
              </a:ext>
            </a:extLst>
          </p:cNvPr>
          <p:cNvSpPr txBox="1"/>
          <p:nvPr/>
        </p:nvSpPr>
        <p:spPr>
          <a:xfrm>
            <a:off x="8919811" y="3437306"/>
            <a:ext cx="519629"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RTL</a:t>
            </a:r>
          </a:p>
        </p:txBody>
      </p:sp>
      <p:sp>
        <p:nvSpPr>
          <p:cNvPr id="52" name="Right Arrow 19">
            <a:extLst>
              <a:ext uri="{FF2B5EF4-FFF2-40B4-BE49-F238E27FC236}">
                <a16:creationId xmlns:a16="http://schemas.microsoft.com/office/drawing/2014/main" id="{02214E92-6E53-4327-BEAC-B91F561B2D7E}"/>
              </a:ext>
            </a:extLst>
          </p:cNvPr>
          <p:cNvSpPr/>
          <p:nvPr/>
        </p:nvSpPr>
        <p:spPr>
          <a:xfrm>
            <a:off x="7324642" y="3437305"/>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3" name="Right Arrow 20">
            <a:extLst>
              <a:ext uri="{FF2B5EF4-FFF2-40B4-BE49-F238E27FC236}">
                <a16:creationId xmlns:a16="http://schemas.microsoft.com/office/drawing/2014/main" id="{A92204BA-53A6-4413-92E8-1AF83B4FCFD8}"/>
              </a:ext>
            </a:extLst>
          </p:cNvPr>
          <p:cNvSpPr/>
          <p:nvPr/>
        </p:nvSpPr>
        <p:spPr>
          <a:xfrm>
            <a:off x="10447435" y="3475710"/>
            <a:ext cx="511933" cy="307240"/>
          </a:xfrm>
          <a:prstGeom prst="rightArrow">
            <a:avLst/>
          </a:prstGeom>
          <a:gradFill rotWithShape="1">
            <a:gsLst>
              <a:gs pos="0">
                <a:srgbClr val="6D7076">
                  <a:shade val="51000"/>
                  <a:satMod val="130000"/>
                </a:srgbClr>
              </a:gs>
              <a:gs pos="80000">
                <a:srgbClr val="6D7076">
                  <a:shade val="93000"/>
                  <a:satMod val="130000"/>
                </a:srgbClr>
              </a:gs>
              <a:gs pos="100000">
                <a:srgbClr val="6D7076">
                  <a:shade val="94000"/>
                  <a:satMod val="135000"/>
                </a:srgbClr>
              </a:gs>
            </a:gsLst>
            <a:lin ang="16200000" scaled="0"/>
          </a:gradFill>
          <a:ln w="9525" cap="flat" cmpd="sng" algn="ctr">
            <a:solidFill>
              <a:srgbClr val="6D707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sp>
        <p:nvSpPr>
          <p:cNvPr id="54" name="Rounded Rectangle 21">
            <a:extLst>
              <a:ext uri="{FF2B5EF4-FFF2-40B4-BE49-F238E27FC236}">
                <a16:creationId xmlns:a16="http://schemas.microsoft.com/office/drawing/2014/main" id="{633FBAED-ADAF-4D94-BAB7-82859C013E0F}"/>
              </a:ext>
            </a:extLst>
          </p:cNvPr>
          <p:cNvSpPr/>
          <p:nvPr/>
        </p:nvSpPr>
        <p:spPr>
          <a:xfrm>
            <a:off x="7836574" y="3091661"/>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5" name="Right Arrow 22">
            <a:extLst>
              <a:ext uri="{FF2B5EF4-FFF2-40B4-BE49-F238E27FC236}">
                <a16:creationId xmlns:a16="http://schemas.microsoft.com/office/drawing/2014/main" id="{1A043E1F-8AF4-42AB-AB3E-CF177FFF12D2}"/>
              </a:ext>
            </a:extLst>
          </p:cNvPr>
          <p:cNvSpPr/>
          <p:nvPr/>
        </p:nvSpPr>
        <p:spPr>
          <a:xfrm>
            <a:off x="8143735" y="3398900"/>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56" name="Straight Arrow Connector 55">
            <a:extLst>
              <a:ext uri="{FF2B5EF4-FFF2-40B4-BE49-F238E27FC236}">
                <a16:creationId xmlns:a16="http://schemas.microsoft.com/office/drawing/2014/main" id="{3045C3D9-9806-45DB-9AC5-C5E9DCE82D7B}"/>
              </a:ext>
            </a:extLst>
          </p:cNvPr>
          <p:cNvCxnSpPr/>
          <p:nvPr/>
        </p:nvCxnSpPr>
        <p:spPr>
          <a:xfrm>
            <a:off x="8092540" y="3782950"/>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57" name="Straight Arrow Connector 56">
            <a:extLst>
              <a:ext uri="{FF2B5EF4-FFF2-40B4-BE49-F238E27FC236}">
                <a16:creationId xmlns:a16="http://schemas.microsoft.com/office/drawing/2014/main" id="{9B1CC15E-DAC1-49FF-BCD2-E78A103D1E57}"/>
              </a:ext>
            </a:extLst>
          </p:cNvPr>
          <p:cNvCxnSpPr/>
          <p:nvPr/>
        </p:nvCxnSpPr>
        <p:spPr>
          <a:xfrm>
            <a:off x="8092540" y="3666147"/>
            <a:ext cx="614320"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58" name="Rounded Rectangle 29">
            <a:extLst>
              <a:ext uri="{FF2B5EF4-FFF2-40B4-BE49-F238E27FC236}">
                <a16:creationId xmlns:a16="http://schemas.microsoft.com/office/drawing/2014/main" id="{FF47385B-0CD5-4EA6-AFBA-3B2E7B62B815}"/>
              </a:ext>
            </a:extLst>
          </p:cNvPr>
          <p:cNvSpPr/>
          <p:nvPr/>
        </p:nvSpPr>
        <p:spPr>
          <a:xfrm>
            <a:off x="10191467" y="3091662"/>
            <a:ext cx="307160" cy="1152149"/>
          </a:xfrm>
          <a:prstGeom prst="roundRect">
            <a:avLst/>
          </a:prstGeom>
          <a:gradFill rotWithShape="1">
            <a:gsLst>
              <a:gs pos="0">
                <a:srgbClr val="8B8D09">
                  <a:shade val="51000"/>
                  <a:satMod val="130000"/>
                </a:srgbClr>
              </a:gs>
              <a:gs pos="80000">
                <a:srgbClr val="8B8D09">
                  <a:shade val="93000"/>
                  <a:satMod val="130000"/>
                </a:srgbClr>
              </a:gs>
              <a:gs pos="100000">
                <a:srgbClr val="8B8D09">
                  <a:shade val="94000"/>
                  <a:satMod val="135000"/>
                </a:srgbClr>
              </a:gs>
            </a:gsLst>
            <a:lin ang="16200000" scaled="0"/>
          </a:gradFill>
          <a:ln w="9525" cap="flat" cmpd="sng" algn="ctr">
            <a:solidFill>
              <a:srgbClr val="8B8D0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sz="1000" b="1" kern="0" dirty="0">
                <a:solidFill>
                  <a:srgbClr val="FFFFFF"/>
                </a:solidFill>
                <a:latin typeface="Arial"/>
              </a:rPr>
              <a:t>Adapter</a:t>
            </a:r>
          </a:p>
        </p:txBody>
      </p:sp>
      <p:sp>
        <p:nvSpPr>
          <p:cNvPr id="59" name="Right Arrow 26">
            <a:extLst>
              <a:ext uri="{FF2B5EF4-FFF2-40B4-BE49-F238E27FC236}">
                <a16:creationId xmlns:a16="http://schemas.microsoft.com/office/drawing/2014/main" id="{519EB06B-39E3-4B49-AD27-50BD9B357788}"/>
              </a:ext>
            </a:extLst>
          </p:cNvPr>
          <p:cNvSpPr/>
          <p:nvPr/>
        </p:nvSpPr>
        <p:spPr>
          <a:xfrm>
            <a:off x="9730728" y="3437305"/>
            <a:ext cx="511933" cy="153620"/>
          </a:xfrm>
          <a:prstGeom prst="rightArrow">
            <a:avLst/>
          </a:prstGeom>
          <a:gradFill rotWithShape="1">
            <a:gsLst>
              <a:gs pos="0">
                <a:srgbClr val="B20838">
                  <a:shade val="51000"/>
                  <a:satMod val="130000"/>
                </a:srgbClr>
              </a:gs>
              <a:gs pos="80000">
                <a:srgbClr val="B20838">
                  <a:shade val="93000"/>
                  <a:satMod val="130000"/>
                </a:srgbClr>
              </a:gs>
              <a:gs pos="100000">
                <a:srgbClr val="B20838">
                  <a:shade val="94000"/>
                  <a:satMod val="135000"/>
                </a:srgbClr>
              </a:gs>
            </a:gsLst>
            <a:lin ang="16200000" scaled="0"/>
          </a:gradFill>
          <a:ln w="9525" cap="flat" cmpd="sng" algn="ctr">
            <a:solidFill>
              <a:srgbClr val="8B8D09"/>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sz="1400" kern="0">
              <a:solidFill>
                <a:srgbClr val="FFFFFF"/>
              </a:solidFill>
              <a:latin typeface="Arial"/>
            </a:endParaRPr>
          </a:p>
        </p:txBody>
      </p:sp>
      <p:cxnSp>
        <p:nvCxnSpPr>
          <p:cNvPr id="60" name="Straight Arrow Connector 59">
            <a:extLst>
              <a:ext uri="{FF2B5EF4-FFF2-40B4-BE49-F238E27FC236}">
                <a16:creationId xmlns:a16="http://schemas.microsoft.com/office/drawing/2014/main" id="{9957706F-2D27-4144-B91E-BD7EA0AC2C84}"/>
              </a:ext>
            </a:extLst>
          </p:cNvPr>
          <p:cNvCxnSpPr/>
          <p:nvPr/>
        </p:nvCxnSpPr>
        <p:spPr>
          <a:xfrm>
            <a:off x="9679535" y="3821355"/>
            <a:ext cx="511933" cy="1588"/>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cxnSp>
        <p:nvCxnSpPr>
          <p:cNvPr id="61" name="Straight Arrow Connector 60">
            <a:extLst>
              <a:ext uri="{FF2B5EF4-FFF2-40B4-BE49-F238E27FC236}">
                <a16:creationId xmlns:a16="http://schemas.microsoft.com/office/drawing/2014/main" id="{519A34E6-E75D-413D-AF2B-3A0BF9FE7C6F}"/>
              </a:ext>
            </a:extLst>
          </p:cNvPr>
          <p:cNvCxnSpPr/>
          <p:nvPr/>
        </p:nvCxnSpPr>
        <p:spPr>
          <a:xfrm rot="10800000" flipV="1">
            <a:off x="8143736" y="4090190"/>
            <a:ext cx="2098932" cy="1"/>
          </a:xfrm>
          <a:prstGeom prst="straightConnector1">
            <a:avLst/>
          </a:prstGeom>
          <a:noFill/>
          <a:ln w="25400" cap="flat" cmpd="sng" algn="ctr">
            <a:solidFill>
              <a:srgbClr val="8B8D09"/>
            </a:solidFill>
            <a:prstDash val="solid"/>
            <a:headEnd type="none" w="med" len="med"/>
            <a:tailEnd type="triangle" w="med" len="med"/>
          </a:ln>
          <a:effectLst>
            <a:outerShdw blurRad="40000" dist="20000" dir="5400000" rotWithShape="0">
              <a:srgbClr val="000000">
                <a:alpha val="38000"/>
              </a:srgbClr>
            </a:outerShdw>
          </a:effectLst>
        </p:spPr>
      </p:cxnSp>
      <p:sp>
        <p:nvSpPr>
          <p:cNvPr id="62" name="Right Arrow 38">
            <a:extLst>
              <a:ext uri="{FF2B5EF4-FFF2-40B4-BE49-F238E27FC236}">
                <a16:creationId xmlns:a16="http://schemas.microsoft.com/office/drawing/2014/main" id="{7A481972-CB33-4408-818E-1AD737DE8C25}"/>
              </a:ext>
            </a:extLst>
          </p:cNvPr>
          <p:cNvSpPr/>
          <p:nvPr/>
        </p:nvSpPr>
        <p:spPr>
          <a:xfrm>
            <a:off x="4355428" y="3206875"/>
            <a:ext cx="1945347" cy="537670"/>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r>
              <a:rPr lang="en-US" kern="0" dirty="0">
                <a:solidFill>
                  <a:srgbClr val="FFFFFF"/>
                </a:solidFill>
                <a:latin typeface="Arial"/>
              </a:rPr>
              <a:t>Synthesis</a:t>
            </a:r>
          </a:p>
        </p:txBody>
      </p:sp>
      <p:sp>
        <p:nvSpPr>
          <p:cNvPr id="63" name="TextBox 62">
            <a:extLst>
              <a:ext uri="{FF2B5EF4-FFF2-40B4-BE49-F238E27FC236}">
                <a16:creationId xmlns:a16="http://schemas.microsoft.com/office/drawing/2014/main" id="{0F06FAE4-0419-43B4-A2AC-3235CF9F861B}"/>
              </a:ext>
            </a:extLst>
          </p:cNvPr>
          <p:cNvSpPr txBox="1"/>
          <p:nvPr/>
        </p:nvSpPr>
        <p:spPr>
          <a:xfrm>
            <a:off x="8482294" y="2975910"/>
            <a:ext cx="1245790" cy="307777"/>
          </a:xfrm>
          <a:prstGeom prst="rect">
            <a:avLst/>
          </a:prstGeom>
          <a:noFill/>
        </p:spPr>
        <p:txBody>
          <a:bodyPr wrap="none" rtlCol="0">
            <a:spAutoFit/>
          </a:bodyPr>
          <a:lstStyle/>
          <a:p>
            <a:pPr algn="ctr" defTabSz="914400" fontAlgn="base">
              <a:spcBef>
                <a:spcPct val="0"/>
              </a:spcBef>
              <a:spcAft>
                <a:spcPct val="0"/>
              </a:spcAft>
              <a:defRPr/>
            </a:pPr>
            <a:r>
              <a:rPr lang="en-US" sz="1400" kern="0" dirty="0">
                <a:solidFill>
                  <a:srgbClr val="000000"/>
                </a:solidFill>
              </a:rPr>
              <a:t>DUT wrapper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a:xfrm>
            <a:off x="623217" y="1199198"/>
            <a:ext cx="5181600" cy="4835843"/>
          </a:xfrm>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39</a:t>
            </a:fld>
            <a:endParaRPr lang="en-US" dirty="0"/>
          </a:p>
        </p:txBody>
      </p:sp>
      <p:pic>
        <p:nvPicPr>
          <p:cNvPr id="7" name="图片 6" descr="图形用户界面, 应用程序&#10;&#10;描述已自动生成">
            <a:extLst>
              <a:ext uri="{FF2B5EF4-FFF2-40B4-BE49-F238E27FC236}">
                <a16:creationId xmlns:a16="http://schemas.microsoft.com/office/drawing/2014/main" id="{24E1BB78-6320-4FC0-A48B-7CD78FDF96C7}"/>
              </a:ext>
            </a:extLst>
          </p:cNvPr>
          <p:cNvPicPr>
            <a:picLocks noChangeAspect="1"/>
          </p:cNvPicPr>
          <p:nvPr/>
        </p:nvPicPr>
        <p:blipFill>
          <a:blip r:embed="rId2"/>
          <a:stretch>
            <a:fillRect/>
          </a:stretch>
        </p:blipFill>
        <p:spPr>
          <a:xfrm>
            <a:off x="8138363" y="1463041"/>
            <a:ext cx="3430420" cy="4572000"/>
          </a:xfrm>
          <a:prstGeom prst="rect">
            <a:avLst/>
          </a:prstGeom>
        </p:spPr>
      </p:pic>
      <p:pic>
        <p:nvPicPr>
          <p:cNvPr id="9" name="图片 8" descr="图形用户界面&#10;&#10;描述已自动生成">
            <a:extLst>
              <a:ext uri="{FF2B5EF4-FFF2-40B4-BE49-F238E27FC236}">
                <a16:creationId xmlns:a16="http://schemas.microsoft.com/office/drawing/2014/main" id="{926C1118-374E-4E78-8A7B-3830AACB9B25}"/>
              </a:ext>
            </a:extLst>
          </p:cNvPr>
          <p:cNvPicPr>
            <a:picLocks noChangeAspect="1"/>
          </p:cNvPicPr>
          <p:nvPr/>
        </p:nvPicPr>
        <p:blipFill>
          <a:blip r:embed="rId3"/>
          <a:stretch>
            <a:fillRect/>
          </a:stretch>
        </p:blipFill>
        <p:spPr>
          <a:xfrm>
            <a:off x="5324475" y="2847975"/>
            <a:ext cx="2580468" cy="1371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Vitis HLS from the terminal</a:t>
            </a:r>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a:t>
            </a:fld>
            <a:endParaRPr lang="en-US" dirty="0"/>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a:t>
            </a:fld>
            <a:endParaRPr lang="en-US" sz="1000" dirty="0">
              <a:solidFill>
                <a:schemeClr val="bg1"/>
              </a:solidFill>
              <a:latin typeface="Arial" charset="0"/>
              <a:ea typeface="ＭＳ Ｐゴシック" pitchFamily="34" charset="-128"/>
              <a:cs typeface="Arial" charset="0"/>
            </a:endParaRPr>
          </a:p>
        </p:txBody>
      </p:sp>
      <p:pic>
        <p:nvPicPr>
          <p:cNvPr id="4" name="图片 3" descr="文本&#10;&#10;描述已自动生成">
            <a:extLst>
              <a:ext uri="{FF2B5EF4-FFF2-40B4-BE49-F238E27FC236}">
                <a16:creationId xmlns:a16="http://schemas.microsoft.com/office/drawing/2014/main" id="{60622303-82FE-4A9D-BD1A-10A6BC81CC56}"/>
              </a:ext>
            </a:extLst>
          </p:cNvPr>
          <p:cNvPicPr>
            <a:picLocks noChangeAspect="1"/>
          </p:cNvPicPr>
          <p:nvPr/>
        </p:nvPicPr>
        <p:blipFill>
          <a:blip r:embed="rId2"/>
          <a:stretch>
            <a:fillRect/>
          </a:stretch>
        </p:blipFill>
        <p:spPr>
          <a:xfrm>
            <a:off x="5892600" y="1838395"/>
            <a:ext cx="5894003" cy="3657600"/>
          </a:xfrm>
          <a:prstGeom prst="rect">
            <a:avLst/>
          </a:prstGeom>
        </p:spPr>
      </p:pic>
      <p:sp>
        <p:nvSpPr>
          <p:cNvPr id="5" name="矩形 4">
            <a:extLst>
              <a:ext uri="{FF2B5EF4-FFF2-40B4-BE49-F238E27FC236}">
                <a16:creationId xmlns:a16="http://schemas.microsoft.com/office/drawing/2014/main" id="{AAACB80D-8AE0-484F-85A5-CD7602BBA9E0}"/>
              </a:ext>
            </a:extLst>
          </p:cNvPr>
          <p:cNvSpPr/>
          <p:nvPr/>
        </p:nvSpPr>
        <p:spPr>
          <a:xfrm>
            <a:off x="7967237" y="4062954"/>
            <a:ext cx="565609" cy="248395"/>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文本&#10;&#10;描述已自动生成">
            <a:extLst>
              <a:ext uri="{FF2B5EF4-FFF2-40B4-BE49-F238E27FC236}">
                <a16:creationId xmlns:a16="http://schemas.microsoft.com/office/drawing/2014/main" id="{A2D0095D-B20B-4FDB-A198-7622074E82D9}"/>
              </a:ext>
            </a:extLst>
          </p:cNvPr>
          <p:cNvPicPr>
            <a:picLocks noChangeAspect="1"/>
          </p:cNvPicPr>
          <p:nvPr/>
        </p:nvPicPr>
        <p:blipFill>
          <a:blip r:embed="rId3"/>
          <a:stretch>
            <a:fillRect/>
          </a:stretch>
        </p:blipFill>
        <p:spPr>
          <a:xfrm>
            <a:off x="822767" y="2596098"/>
            <a:ext cx="4093568" cy="1828800"/>
          </a:xfrm>
          <a:prstGeom prst="rect">
            <a:avLst/>
          </a:prstGeom>
        </p:spPr>
      </p:pic>
      <p:sp>
        <p:nvSpPr>
          <p:cNvPr id="10" name="Right Arrow 6">
            <a:extLst>
              <a:ext uri="{FF2B5EF4-FFF2-40B4-BE49-F238E27FC236}">
                <a16:creationId xmlns:a16="http://schemas.microsoft.com/office/drawing/2014/main" id="{33018A6B-9666-40D2-8C3E-E6C6E70ADE69}"/>
              </a:ext>
            </a:extLst>
          </p:cNvPr>
          <p:cNvSpPr/>
          <p:nvPr/>
        </p:nvSpPr>
        <p:spPr>
          <a:xfrm>
            <a:off x="4933316" y="3429000"/>
            <a:ext cx="942303" cy="2923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7">
            <a:extLst>
              <a:ext uri="{FF2B5EF4-FFF2-40B4-BE49-F238E27FC236}">
                <a16:creationId xmlns:a16="http://schemas.microsoft.com/office/drawing/2014/main" id="{682097B2-C386-4D55-816E-F3B099834024}"/>
              </a:ext>
            </a:extLst>
          </p:cNvPr>
          <p:cNvSpPr txBox="1"/>
          <p:nvPr/>
        </p:nvSpPr>
        <p:spPr>
          <a:xfrm>
            <a:off x="1542578" y="4858835"/>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C/RTL Co-simulation</a:t>
            </a:r>
          </a:p>
        </p:txBody>
      </p:sp>
      <p:sp>
        <p:nvSpPr>
          <p:cNvPr id="2" name="Content Placeholder 1"/>
          <p:cNvSpPr>
            <a:spLocks noGrp="1"/>
          </p:cNvSpPr>
          <p:nvPr>
            <p:ph sz="half" idx="1"/>
          </p:nvPr>
        </p:nvSpPr>
        <p:spPr/>
        <p:txBody>
          <a:bodyPr/>
          <a:lstStyle/>
          <a:p>
            <a:r>
              <a:rPr lang="en-US" dirty="0"/>
              <a:t>Start Simulation</a:t>
            </a:r>
          </a:p>
          <a:p>
            <a:pPr lvl="1"/>
            <a:r>
              <a:rPr lang="en-US" dirty="0"/>
              <a:t>Opens the dialog box</a:t>
            </a:r>
          </a:p>
          <a:p>
            <a:r>
              <a:rPr lang="en-US" dirty="0"/>
              <a:t>Select the RTL</a:t>
            </a:r>
          </a:p>
          <a:p>
            <a:pPr marL="857250" lvl="1" indent="-457200"/>
            <a:r>
              <a:rPr lang="en-US" dirty="0"/>
              <a:t>Verilog and VHDL require the appropriate simulator</a:t>
            </a:r>
          </a:p>
          <a:p>
            <a:pPr marL="1143000" lvl="2" indent="-228600"/>
            <a:r>
              <a:rPr lang="en-US" dirty="0"/>
              <a:t>Select the desired simulator</a:t>
            </a:r>
            <a:br>
              <a:rPr lang="en-US" dirty="0"/>
            </a:br>
            <a:endParaRPr lang="en-US" dirty="0"/>
          </a:p>
          <a:p>
            <a:r>
              <a:rPr lang="en-US" dirty="0"/>
              <a:t>Options</a:t>
            </a:r>
          </a:p>
          <a:p>
            <a:pPr marL="857250" lvl="1" indent="-457200"/>
            <a:r>
              <a:rPr lang="en-US" dirty="0"/>
              <a:t>Can output trace file (VCD format)</a:t>
            </a:r>
          </a:p>
          <a:p>
            <a:pPr marL="857250" lvl="1" indent="-457200"/>
            <a:r>
              <a:rPr lang="en-US" dirty="0"/>
              <a:t>Optimize the C compilation &amp; specify test bench linker flags</a:t>
            </a:r>
          </a:p>
          <a:p>
            <a:pPr marL="857250" lvl="1" indent="-457200"/>
            <a:r>
              <a:rPr lang="en-US" dirty="0">
                <a:solidFill>
                  <a:prstClr val="black"/>
                </a:solidFill>
              </a:rPr>
              <a:t>The “setup only” option will not execute the simulation</a:t>
            </a:r>
          </a:p>
          <a:p>
            <a:r>
              <a:rPr lang="en-US" dirty="0"/>
              <a:t>OK will run the simulator</a:t>
            </a:r>
          </a:p>
          <a:p>
            <a:pPr marL="857250" lvl="1" indent="-457200"/>
            <a:r>
              <a:rPr lang="en-US" dirty="0">
                <a:solidFill>
                  <a:prstClr val="black"/>
                </a:solidFill>
              </a:rPr>
              <a:t>Output files will be created in a “</a:t>
            </a:r>
            <a:r>
              <a:rPr lang="en-US" dirty="0" err="1">
                <a:solidFill>
                  <a:prstClr val="black"/>
                </a:solidFill>
              </a:rPr>
              <a:t>sim</a:t>
            </a:r>
            <a:r>
              <a:rPr lang="en-US" dirty="0">
                <a:solidFill>
                  <a:prstClr val="black"/>
                </a:solidFill>
              </a:rPr>
              <a:t>” directory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40</a:t>
            </a:fld>
            <a:endParaRPr lang="en-US" dirty="0"/>
          </a:p>
        </p:txBody>
      </p:sp>
      <p:pic>
        <p:nvPicPr>
          <p:cNvPr id="3" name="Picture 2">
            <a:extLst>
              <a:ext uri="{FF2B5EF4-FFF2-40B4-BE49-F238E27FC236}">
                <a16:creationId xmlns:a16="http://schemas.microsoft.com/office/drawing/2014/main" id="{A69CE2B9-7644-4A2E-A97C-8FA7E1A86856}"/>
              </a:ext>
            </a:extLst>
          </p:cNvPr>
          <p:cNvPicPr>
            <a:picLocks noChangeAspect="1"/>
          </p:cNvPicPr>
          <p:nvPr/>
        </p:nvPicPr>
        <p:blipFill>
          <a:blip r:embed="rId2"/>
          <a:stretch>
            <a:fillRect/>
          </a:stretch>
        </p:blipFill>
        <p:spPr>
          <a:xfrm>
            <a:off x="6096001" y="2794570"/>
            <a:ext cx="1838325" cy="1333500"/>
          </a:xfrm>
          <a:prstGeom prst="rect">
            <a:avLst/>
          </a:prstGeom>
        </p:spPr>
      </p:pic>
      <p:pic>
        <p:nvPicPr>
          <p:cNvPr id="5" name="Picture 4">
            <a:extLst>
              <a:ext uri="{FF2B5EF4-FFF2-40B4-BE49-F238E27FC236}">
                <a16:creationId xmlns:a16="http://schemas.microsoft.com/office/drawing/2014/main" id="{8BAAD9BC-9CF6-4525-96A3-F8004CD0CC2A}"/>
              </a:ext>
            </a:extLst>
          </p:cNvPr>
          <p:cNvPicPr>
            <a:picLocks noChangeAspect="1"/>
          </p:cNvPicPr>
          <p:nvPr/>
        </p:nvPicPr>
        <p:blipFill>
          <a:blip r:embed="rId3"/>
          <a:stretch>
            <a:fillRect/>
          </a:stretch>
        </p:blipFill>
        <p:spPr>
          <a:xfrm>
            <a:off x="8186332" y="1035906"/>
            <a:ext cx="3172638" cy="4786189"/>
          </a:xfrm>
          <a:prstGeom prst="rect">
            <a:avLst/>
          </a:prstGeom>
        </p:spPr>
      </p:pic>
    </p:spTree>
    <p:extLst>
      <p:ext uri="{BB962C8B-B14F-4D97-AF65-F5344CB8AC3E}">
        <p14:creationId xmlns:p14="http://schemas.microsoft.com/office/powerpoint/2010/main" val="2438751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41</a:t>
            </a:fld>
            <a:endParaRPr lang="en-US" dirty="0"/>
          </a:p>
        </p:txBody>
      </p:sp>
      <p:pic>
        <p:nvPicPr>
          <p:cNvPr id="6" name="图片 5" descr="图形用户界面&#10;&#10;描述已自动生成">
            <a:extLst>
              <a:ext uri="{FF2B5EF4-FFF2-40B4-BE49-F238E27FC236}">
                <a16:creationId xmlns:a16="http://schemas.microsoft.com/office/drawing/2014/main" id="{C947D00C-33B8-4E36-8EB7-0C81F6A85133}"/>
              </a:ext>
            </a:extLst>
          </p:cNvPr>
          <p:cNvPicPr>
            <a:picLocks noChangeAspect="1"/>
          </p:cNvPicPr>
          <p:nvPr/>
        </p:nvPicPr>
        <p:blipFill>
          <a:blip r:embed="rId2"/>
          <a:stretch>
            <a:fillRect/>
          </a:stretch>
        </p:blipFill>
        <p:spPr>
          <a:xfrm>
            <a:off x="6096000" y="1981200"/>
            <a:ext cx="5530082" cy="2743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Results</a:t>
            </a:r>
          </a:p>
        </p:txBody>
      </p:sp>
      <p:sp>
        <p:nvSpPr>
          <p:cNvPr id="2" name="Content Placeholder 1"/>
          <p:cNvSpPr>
            <a:spLocks noGrp="1"/>
          </p:cNvSpPr>
          <p:nvPr>
            <p:ph sz="half" idx="1"/>
          </p:nvPr>
        </p:nvSpPr>
        <p:spPr/>
        <p:txBody>
          <a:bodyPr/>
          <a:lstStyle/>
          <a:p>
            <a:r>
              <a:rPr lang="en-US" sz="2000" dirty="0"/>
              <a:t>Simulation output is shown in the console</a:t>
            </a:r>
          </a:p>
          <a:p>
            <a:r>
              <a:rPr lang="en-US" sz="2000" dirty="0"/>
              <a:t>Expect the same test bench response</a:t>
            </a:r>
          </a:p>
          <a:p>
            <a:pPr lvl="1"/>
            <a:r>
              <a:rPr lang="en-US" dirty="0"/>
              <a:t>If the C test bench plots, it will with the RTL </a:t>
            </a:r>
            <a:br>
              <a:rPr lang="en-US" dirty="0"/>
            </a:br>
            <a:r>
              <a:rPr lang="en-US" dirty="0"/>
              <a:t>design (but slower)</a:t>
            </a:r>
          </a:p>
          <a:p>
            <a:r>
              <a:rPr lang="en-US" sz="2000" dirty="0" err="1"/>
              <a:t>Sim</a:t>
            </a:r>
            <a:r>
              <a:rPr lang="en-US" sz="2000" dirty="0"/>
              <a:t> Directory</a:t>
            </a:r>
          </a:p>
          <a:p>
            <a:pPr lvl="1"/>
            <a:r>
              <a:rPr lang="en-US" dirty="0"/>
              <a:t>Will contain a sub-directory for each RTL </a:t>
            </a:r>
            <a:br>
              <a:rPr lang="en-US" dirty="0"/>
            </a:br>
            <a:r>
              <a:rPr lang="en-US" dirty="0"/>
              <a:t>which is verified</a:t>
            </a:r>
          </a:p>
          <a:p>
            <a:r>
              <a:rPr lang="en-US" sz="2000" dirty="0"/>
              <a:t>Report</a:t>
            </a:r>
            <a:endParaRPr lang="en-US" dirty="0"/>
          </a:p>
          <a:p>
            <a:pPr lvl="1"/>
            <a:r>
              <a:rPr lang="en-US" dirty="0"/>
              <a:t>A report is created and opened automatically</a:t>
            </a:r>
          </a:p>
          <a:p>
            <a:pPr lvl="1"/>
            <a:endParaRPr lang="en-US" dirty="0"/>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42</a:t>
            </a:fld>
            <a:endParaRPr lang="en-US" dirty="0"/>
          </a:p>
        </p:txBody>
      </p:sp>
      <p:pic>
        <p:nvPicPr>
          <p:cNvPr id="3" name="Picture 2">
            <a:extLst>
              <a:ext uri="{FF2B5EF4-FFF2-40B4-BE49-F238E27FC236}">
                <a16:creationId xmlns:a16="http://schemas.microsoft.com/office/drawing/2014/main" id="{8A5AC3C1-205B-402A-B340-879ABEBF8D8C}"/>
              </a:ext>
            </a:extLst>
          </p:cNvPr>
          <p:cNvPicPr>
            <a:picLocks noChangeAspect="1"/>
          </p:cNvPicPr>
          <p:nvPr/>
        </p:nvPicPr>
        <p:blipFill>
          <a:blip r:embed="rId2"/>
          <a:stretch>
            <a:fillRect/>
          </a:stretch>
        </p:blipFill>
        <p:spPr>
          <a:xfrm>
            <a:off x="6254650" y="1628490"/>
            <a:ext cx="5722362" cy="3601018"/>
          </a:xfrm>
          <a:prstGeom prst="rect">
            <a:avLst/>
          </a:prstGeom>
        </p:spPr>
      </p:pic>
    </p:spTree>
    <p:extLst>
      <p:ext uri="{BB962C8B-B14F-4D97-AF65-F5344CB8AC3E}">
        <p14:creationId xmlns:p14="http://schemas.microsoft.com/office/powerpoint/2010/main" val="426260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 RTL Export</a:t>
            </a:r>
          </a:p>
        </p:txBody>
      </p:sp>
      <p:sp>
        <p:nvSpPr>
          <p:cNvPr id="18" name="Slide Number Placeholder 1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43</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a:t>
            </a: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6"/>
            <a:ext cx="4508500" cy="738664"/>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Vitis HLS for 7 Series and Zynq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Vitis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
        <p:nvSpPr>
          <p:cNvPr id="3" name="矩形 2">
            <a:extLst>
              <a:ext uri="{FF2B5EF4-FFF2-40B4-BE49-F238E27FC236}">
                <a16:creationId xmlns:a16="http://schemas.microsoft.com/office/drawing/2014/main" id="{7F6D5B7F-32AE-4FAB-A22E-6D644D2627A8}"/>
              </a:ext>
            </a:extLst>
          </p:cNvPr>
          <p:cNvSpPr/>
          <p:nvPr/>
        </p:nvSpPr>
        <p:spPr>
          <a:xfrm>
            <a:off x="3956096" y="2573533"/>
            <a:ext cx="655196" cy="132092"/>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739D8316-3C54-4256-A40E-78CE469CBED3}"/>
              </a:ext>
            </a:extLst>
          </p:cNvPr>
          <p:cNvSpPr/>
          <p:nvPr/>
        </p:nvSpPr>
        <p:spPr>
          <a:xfrm>
            <a:off x="4457286" y="2505976"/>
            <a:ext cx="154007" cy="152400"/>
          </a:xfrm>
          <a:prstGeom prst="rect">
            <a:avLst/>
          </a:prstGeom>
          <a:solidFill>
            <a:srgbClr val="0591B2"/>
          </a:solidFill>
          <a:ln>
            <a:solidFill>
              <a:srgbClr val="0591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F5D8D429-C2CA-4BAE-A402-3E34AD727162}"/>
              </a:ext>
            </a:extLst>
          </p:cNvPr>
          <p:cNvSpPr/>
          <p:nvPr/>
        </p:nvSpPr>
        <p:spPr>
          <a:xfrm>
            <a:off x="4206690" y="3376693"/>
            <a:ext cx="655196" cy="152400"/>
          </a:xfrm>
          <a:prstGeom prst="rect">
            <a:avLst/>
          </a:prstGeom>
          <a:solidFill>
            <a:srgbClr val="909305"/>
          </a:solidFill>
          <a:ln>
            <a:solidFill>
              <a:srgbClr val="909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F7588C5B-5D8E-4A20-BF61-C76C72587278}"/>
              </a:ext>
            </a:extLst>
          </p:cNvPr>
          <p:cNvSpPr txBox="1"/>
          <p:nvPr/>
        </p:nvSpPr>
        <p:spPr>
          <a:xfrm>
            <a:off x="4310382" y="3291311"/>
            <a:ext cx="697584" cy="323165"/>
          </a:xfrm>
          <a:prstGeom prst="rect">
            <a:avLst/>
          </a:prstGeom>
          <a:noFill/>
        </p:spPr>
        <p:txBody>
          <a:bodyPr wrap="square" rtlCol="0">
            <a:spAutoFit/>
          </a:bodyPr>
          <a:lstStyle/>
          <a:p>
            <a:r>
              <a:rPr lang="en-US" sz="1500" b="1" dirty="0">
                <a:solidFill>
                  <a:srgbClr val="FFFFFF"/>
                </a:solidFill>
              </a:rPr>
              <a:t>Vitis</a:t>
            </a:r>
          </a:p>
        </p:txBody>
      </p:sp>
      <p:sp>
        <p:nvSpPr>
          <p:cNvPr id="30" name="矩形 29">
            <a:extLst>
              <a:ext uri="{FF2B5EF4-FFF2-40B4-BE49-F238E27FC236}">
                <a16:creationId xmlns:a16="http://schemas.microsoft.com/office/drawing/2014/main" id="{0017AAF9-B066-44D3-91BC-2DE9ED89289F}"/>
              </a:ext>
            </a:extLst>
          </p:cNvPr>
          <p:cNvSpPr/>
          <p:nvPr/>
        </p:nvSpPr>
        <p:spPr>
          <a:xfrm>
            <a:off x="5510444" y="4732257"/>
            <a:ext cx="585554" cy="121682"/>
          </a:xfrm>
          <a:prstGeom prst="rect">
            <a:avLst/>
          </a:prstGeom>
          <a:solidFill>
            <a:srgbClr val="0584A3"/>
          </a:solidFill>
          <a:ln>
            <a:solidFill>
              <a:srgbClr val="058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Vivado</a:t>
            </a:r>
            <a:r>
              <a:rPr lang="en-US" dirty="0"/>
              <a:t> HLS : RTL Export</a:t>
            </a:r>
          </a:p>
        </p:txBody>
      </p:sp>
      <p:sp>
        <p:nvSpPr>
          <p:cNvPr id="18" name="Slide Number Placeholder 17"/>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44</a:t>
            </a:fld>
            <a:endParaRPr lang="en-US" dirty="0"/>
          </a:p>
        </p:txBody>
      </p:sp>
      <p:sp>
        <p:nvSpPr>
          <p:cNvPr id="16" name="TextBox 15">
            <a:extLst>
              <a:ext uri="{FF2B5EF4-FFF2-40B4-BE49-F238E27FC236}">
                <a16:creationId xmlns:a16="http://schemas.microsoft.com/office/drawing/2014/main" id="{161920E5-2D00-4994-B59B-BE183E374EDD}"/>
              </a:ext>
            </a:extLst>
          </p:cNvPr>
          <p:cNvSpPr txBox="1"/>
          <p:nvPr/>
        </p:nvSpPr>
        <p:spPr>
          <a:xfrm>
            <a:off x="7443788" y="1700776"/>
            <a:ext cx="44704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output in Verilog, VHDL and </a:t>
            </a:r>
            <a:r>
              <a:rPr lang="en-US" sz="1400" b="1" kern="0" dirty="0" err="1">
                <a:solidFill>
                  <a:srgbClr val="000000"/>
                </a:solidFill>
                <a:latin typeface="Arial"/>
              </a:rPr>
              <a:t>SystemC</a:t>
            </a:r>
            <a:endParaRPr lang="en-US" sz="1400" b="1" kern="0" dirty="0">
              <a:solidFill>
                <a:srgbClr val="000000"/>
              </a:solidFill>
              <a:latin typeface="Arial"/>
            </a:endParaRPr>
          </a:p>
        </p:txBody>
      </p:sp>
      <p:sp>
        <p:nvSpPr>
          <p:cNvPr id="17" name="TextBox 16">
            <a:extLst>
              <a:ext uri="{FF2B5EF4-FFF2-40B4-BE49-F238E27FC236}">
                <a16:creationId xmlns:a16="http://schemas.microsoft.com/office/drawing/2014/main" id="{0C3359E7-5A78-44C1-BDA0-644A9956769E}"/>
              </a:ext>
            </a:extLst>
          </p:cNvPr>
          <p:cNvSpPr txBox="1"/>
          <p:nvPr/>
        </p:nvSpPr>
        <p:spPr>
          <a:xfrm>
            <a:off x="7456488" y="2814521"/>
            <a:ext cx="4483100"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Scripts created for RTL synthesis tools</a:t>
            </a:r>
          </a:p>
        </p:txBody>
      </p:sp>
      <p:sp>
        <p:nvSpPr>
          <p:cNvPr id="19" name="TextBox 18">
            <a:extLst>
              <a:ext uri="{FF2B5EF4-FFF2-40B4-BE49-F238E27FC236}">
                <a16:creationId xmlns:a16="http://schemas.microsoft.com/office/drawing/2014/main" id="{39CB201C-A19A-4251-8990-24DDB74DC890}"/>
              </a:ext>
            </a:extLst>
          </p:cNvPr>
          <p:cNvSpPr txBox="1"/>
          <p:nvPr/>
        </p:nvSpPr>
        <p:spPr>
          <a:xfrm>
            <a:off x="7418388" y="5148257"/>
            <a:ext cx="4508500" cy="95410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IP-XACT and </a:t>
            </a:r>
            <a:r>
              <a:rPr lang="en-US" sz="1400" b="1" kern="0" dirty="0" err="1">
                <a:solidFill>
                  <a:srgbClr val="000000"/>
                </a:solidFill>
                <a:latin typeface="Arial"/>
              </a:rPr>
              <a:t>SysGen</a:t>
            </a:r>
            <a:r>
              <a:rPr lang="en-US" sz="1400" b="1" kern="0" dirty="0">
                <a:solidFill>
                  <a:srgbClr val="000000"/>
                </a:solidFill>
                <a:latin typeface="Arial"/>
              </a:rPr>
              <a:t> =&gt; </a:t>
            </a:r>
            <a:r>
              <a:rPr lang="en-US" sz="1400" b="1" kern="0" dirty="0" err="1">
                <a:solidFill>
                  <a:srgbClr val="000000"/>
                </a:solidFill>
                <a:latin typeface="Arial"/>
              </a:rPr>
              <a:t>Vivado</a:t>
            </a:r>
            <a:r>
              <a:rPr lang="en-US" sz="1400" b="1" kern="0" dirty="0">
                <a:solidFill>
                  <a:srgbClr val="000000"/>
                </a:solidFill>
                <a:latin typeface="Arial"/>
              </a:rPr>
              <a:t> HLS for 7 Series and </a:t>
            </a:r>
            <a:r>
              <a:rPr lang="en-US" sz="1400" b="1" kern="0" dirty="0" err="1">
                <a:solidFill>
                  <a:srgbClr val="000000"/>
                </a:solidFill>
                <a:latin typeface="Arial"/>
              </a:rPr>
              <a:t>Zynq</a:t>
            </a:r>
            <a:r>
              <a:rPr lang="en-US" sz="1400" b="1" kern="0" dirty="0">
                <a:solidFill>
                  <a:srgbClr val="000000"/>
                </a:solidFill>
                <a:latin typeface="Arial"/>
              </a:rPr>
              <a:t> families</a:t>
            </a:r>
          </a:p>
          <a:p>
            <a:pPr algn="ctr" defTabSz="914400" fontAlgn="base">
              <a:spcBef>
                <a:spcPct val="0"/>
              </a:spcBef>
              <a:spcAft>
                <a:spcPct val="0"/>
              </a:spcAft>
              <a:defRPr/>
            </a:pPr>
            <a:r>
              <a:rPr lang="en-US" sz="1400" b="1" kern="0" dirty="0" err="1">
                <a:solidFill>
                  <a:srgbClr val="000000"/>
                </a:solidFill>
                <a:latin typeface="Arial"/>
              </a:rPr>
              <a:t>PCore</a:t>
            </a:r>
            <a:r>
              <a:rPr lang="en-US" sz="1400" b="1" kern="0" dirty="0">
                <a:solidFill>
                  <a:srgbClr val="000000"/>
                </a:solidFill>
                <a:latin typeface="Arial"/>
              </a:rPr>
              <a:t> =&gt; Only </a:t>
            </a:r>
            <a:r>
              <a:rPr lang="en-US" sz="1400" b="1" kern="0" dirty="0" err="1">
                <a:solidFill>
                  <a:srgbClr val="000000"/>
                </a:solidFill>
                <a:latin typeface="Arial"/>
              </a:rPr>
              <a:t>Vivado</a:t>
            </a:r>
            <a:r>
              <a:rPr lang="en-US" sz="1400" b="1" kern="0" dirty="0">
                <a:solidFill>
                  <a:srgbClr val="000000"/>
                </a:solidFill>
                <a:latin typeface="Arial"/>
              </a:rPr>
              <a:t> HLS Standalone for all families</a:t>
            </a:r>
          </a:p>
        </p:txBody>
      </p:sp>
      <p:sp>
        <p:nvSpPr>
          <p:cNvPr id="20" name="TextBox 19">
            <a:extLst>
              <a:ext uri="{FF2B5EF4-FFF2-40B4-BE49-F238E27FC236}">
                <a16:creationId xmlns:a16="http://schemas.microsoft.com/office/drawing/2014/main" id="{B8AA45A9-D431-45A8-ADC8-4413E9F862B1}"/>
              </a:ext>
            </a:extLst>
          </p:cNvPr>
          <p:cNvSpPr txBox="1"/>
          <p:nvPr/>
        </p:nvSpPr>
        <p:spPr>
          <a:xfrm>
            <a:off x="7431088" y="3895880"/>
            <a:ext cx="4637373" cy="307777"/>
          </a:xfrm>
          <a:prstGeom prst="rect">
            <a:avLst/>
          </a:prstGeom>
          <a:gradFill rotWithShape="1">
            <a:gsLst>
              <a:gs pos="0">
                <a:srgbClr val="008CA8">
                  <a:tint val="50000"/>
                  <a:satMod val="300000"/>
                </a:srgbClr>
              </a:gs>
              <a:gs pos="35000">
                <a:srgbClr val="008CA8">
                  <a:tint val="37000"/>
                  <a:satMod val="300000"/>
                </a:srgbClr>
              </a:gs>
              <a:gs pos="100000">
                <a:srgbClr val="008CA8">
                  <a:tint val="15000"/>
                  <a:satMod val="350000"/>
                </a:srgbClr>
              </a:gs>
            </a:gsLst>
            <a:lin ang="16200000" scaled="1"/>
          </a:gradFill>
          <a:ln w="9525" cap="flat" cmpd="sng" algn="ctr">
            <a:solidFill>
              <a:srgbClr val="008CA8">
                <a:shade val="95000"/>
                <a:satMod val="105000"/>
              </a:srgbClr>
            </a:solidFill>
            <a:prstDash val="solid"/>
          </a:ln>
          <a:effectLst>
            <a:outerShdw blurRad="50800" dist="38100" dir="2700000" algn="tl" rotWithShape="0">
              <a:prstClr val="black">
                <a:alpha val="40000"/>
              </a:prstClr>
            </a:outerShdw>
          </a:effectLst>
        </p:spPr>
        <p:txBody>
          <a:bodyPr wrap="square" rtlCol="0">
            <a:spAutoFit/>
          </a:bodyPr>
          <a:lstStyle/>
          <a:p>
            <a:pPr algn="ctr" defTabSz="914400" fontAlgn="base">
              <a:spcBef>
                <a:spcPct val="0"/>
              </a:spcBef>
              <a:spcAft>
                <a:spcPct val="0"/>
              </a:spcAft>
              <a:defRPr/>
            </a:pPr>
            <a:r>
              <a:rPr lang="en-US" sz="1400" b="1" kern="0" dirty="0">
                <a:solidFill>
                  <a:srgbClr val="000000"/>
                </a:solidFill>
                <a:latin typeface="Arial"/>
              </a:rPr>
              <a:t>RTL Export to IP-XACT, </a:t>
            </a:r>
            <a:r>
              <a:rPr lang="en-US" sz="1400" b="1" kern="0" dirty="0" err="1">
                <a:solidFill>
                  <a:srgbClr val="000000"/>
                </a:solidFill>
                <a:latin typeface="Arial"/>
              </a:rPr>
              <a:t>SysGen</a:t>
            </a:r>
            <a:r>
              <a:rPr lang="en-US" sz="1400" b="1" kern="0" dirty="0">
                <a:solidFill>
                  <a:srgbClr val="000000"/>
                </a:solidFill>
                <a:latin typeface="Arial"/>
              </a:rPr>
              <a:t>, and </a:t>
            </a:r>
            <a:r>
              <a:rPr lang="en-US" sz="1400" b="1" kern="0" dirty="0" err="1">
                <a:solidFill>
                  <a:srgbClr val="000000"/>
                </a:solidFill>
                <a:latin typeface="Arial"/>
              </a:rPr>
              <a:t>Pcore</a:t>
            </a:r>
            <a:r>
              <a:rPr lang="en-US" sz="1400" b="1" kern="0" dirty="0">
                <a:solidFill>
                  <a:srgbClr val="000000"/>
                </a:solidFill>
                <a:latin typeface="Arial"/>
              </a:rPr>
              <a:t> formats</a:t>
            </a:r>
          </a:p>
        </p:txBody>
      </p:sp>
      <p:pic>
        <p:nvPicPr>
          <p:cNvPr id="21" name="Picture 2">
            <a:extLst>
              <a:ext uri="{FF2B5EF4-FFF2-40B4-BE49-F238E27FC236}">
                <a16:creationId xmlns:a16="http://schemas.microsoft.com/office/drawing/2014/main" id="{2E15C130-EF91-49EC-BAD9-45697C2CB95C}"/>
              </a:ext>
            </a:extLst>
          </p:cNvPr>
          <p:cNvPicPr>
            <a:picLocks noChangeAspect="1" noChangeArrowheads="1"/>
          </p:cNvPicPr>
          <p:nvPr/>
        </p:nvPicPr>
        <p:blipFill>
          <a:blip r:embed="rId2"/>
          <a:srcRect/>
          <a:stretch>
            <a:fillRect/>
          </a:stretch>
        </p:blipFill>
        <p:spPr bwMode="auto">
          <a:xfrm>
            <a:off x="1648895" y="1536700"/>
            <a:ext cx="5539306" cy="4597400"/>
          </a:xfrm>
          <a:prstGeom prst="rect">
            <a:avLst/>
          </a:prstGeom>
          <a:noFill/>
          <a:ln w="9525">
            <a:noFill/>
            <a:miter lim="800000"/>
            <a:headEnd/>
            <a:tailEnd/>
          </a:ln>
        </p:spPr>
      </p:pic>
      <p:grpSp>
        <p:nvGrpSpPr>
          <p:cNvPr id="22" name="Group 55">
            <a:extLst>
              <a:ext uri="{FF2B5EF4-FFF2-40B4-BE49-F238E27FC236}">
                <a16:creationId xmlns:a16="http://schemas.microsoft.com/office/drawing/2014/main" id="{FFB8A1B1-DD0E-401F-994A-69C868A0AEFE}"/>
              </a:ext>
            </a:extLst>
          </p:cNvPr>
          <p:cNvGrpSpPr/>
          <p:nvPr/>
        </p:nvGrpSpPr>
        <p:grpSpPr>
          <a:xfrm>
            <a:off x="4543960" y="3801265"/>
            <a:ext cx="2328328" cy="2112280"/>
            <a:chOff x="3531817" y="4005075"/>
            <a:chExt cx="1746701" cy="2112280"/>
          </a:xfrm>
        </p:grpSpPr>
        <p:cxnSp>
          <p:nvCxnSpPr>
            <p:cNvPr id="23" name="Straight Connector 22">
              <a:extLst>
                <a:ext uri="{FF2B5EF4-FFF2-40B4-BE49-F238E27FC236}">
                  <a16:creationId xmlns:a16="http://schemas.microsoft.com/office/drawing/2014/main" id="{26E441A7-6DF7-4668-9625-5D0D73276846}"/>
                </a:ext>
              </a:extLst>
            </p:cNvPr>
            <p:cNvCxnSpPr/>
            <p:nvPr/>
          </p:nvCxnSpPr>
          <p:spPr>
            <a:xfrm>
              <a:off x="3535065" y="6117350"/>
              <a:ext cx="1743453"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4C68682E-9525-4966-B7C2-16D6DBE79BEC}"/>
                </a:ext>
              </a:extLst>
            </p:cNvPr>
            <p:cNvCxnSpPr/>
            <p:nvPr/>
          </p:nvCxnSpPr>
          <p:spPr>
            <a:xfrm rot="5400000" flipH="1" flipV="1">
              <a:off x="3035801" y="5618086"/>
              <a:ext cx="998531"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971BCCB7-C538-41BF-9EBA-24C593297C39}"/>
                </a:ext>
              </a:extLst>
            </p:cNvPr>
            <p:cNvCxnSpPr/>
            <p:nvPr/>
          </p:nvCxnSpPr>
          <p:spPr>
            <a:xfrm>
              <a:off x="3534989" y="4005075"/>
              <a:ext cx="1743529"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AC6D23A4-5433-431B-9650-0F273E77C429}"/>
                </a:ext>
              </a:extLst>
            </p:cNvPr>
            <p:cNvCxnSpPr/>
            <p:nvPr/>
          </p:nvCxnSpPr>
          <p:spPr>
            <a:xfrm rot="5400000" flipH="1" flipV="1">
              <a:off x="2974946" y="4561948"/>
              <a:ext cx="1113744"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19005E67-6008-444D-A7E0-B056102699E1}"/>
                </a:ext>
              </a:extLst>
            </p:cNvPr>
            <p:cNvCxnSpPr/>
            <p:nvPr/>
          </p:nvCxnSpPr>
          <p:spPr>
            <a:xfrm rot="5400000" flipH="1" flipV="1">
              <a:off x="4212168" y="5061215"/>
              <a:ext cx="2112279" cy="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69989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RTL Export Support</a:t>
            </a:r>
          </a:p>
        </p:txBody>
      </p:sp>
      <p:sp>
        <p:nvSpPr>
          <p:cNvPr id="3" name="Content Placeholder 2"/>
          <p:cNvSpPr>
            <a:spLocks noGrp="1"/>
          </p:cNvSpPr>
          <p:nvPr>
            <p:ph idx="1"/>
          </p:nvPr>
        </p:nvSpPr>
        <p:spPr/>
        <p:txBody>
          <a:bodyPr/>
          <a:lstStyle/>
          <a:p>
            <a:r>
              <a:rPr lang="en-US" dirty="0"/>
              <a:t>RTL Export</a:t>
            </a:r>
          </a:p>
          <a:p>
            <a:pPr lvl="1"/>
            <a:r>
              <a:rPr lang="en-US" dirty="0"/>
              <a:t>Can be exported to one of the two types</a:t>
            </a:r>
          </a:p>
          <a:p>
            <a:pPr lvl="2"/>
            <a:r>
              <a:rPr lang="en-US" dirty="0"/>
              <a:t>IP-XACT formatted IP for use with Vitis System Edition (SE)</a:t>
            </a:r>
          </a:p>
          <a:p>
            <a:pPr lvl="3"/>
            <a:r>
              <a:rPr lang="en-US" dirty="0"/>
              <a:t>7 Series and Zynq families only; supported by HLS and VITIS_HLS licenses</a:t>
            </a:r>
          </a:p>
          <a:p>
            <a:pPr lvl="2"/>
            <a:r>
              <a:rPr lang="en-US" dirty="0"/>
              <a:t>A System Generator IP block</a:t>
            </a:r>
          </a:p>
          <a:p>
            <a:pPr lvl="3"/>
            <a:r>
              <a:rPr lang="en-US" dirty="0"/>
              <a:t>7 Series and Zynq families only; supported by HLS and VITIS_HLS licenses</a:t>
            </a:r>
          </a:p>
          <a:p>
            <a:r>
              <a:rPr lang="en-US" dirty="0"/>
              <a:t>Generation in both Verilog and VHDL for non-bus or non-interface based designs</a:t>
            </a:r>
          </a:p>
          <a:p>
            <a:r>
              <a:rPr lang="en-US" dirty="0"/>
              <a:t>Logic synthesis will automatically be performed </a:t>
            </a:r>
          </a:p>
          <a:p>
            <a:pPr lvl="1"/>
            <a:r>
              <a:rPr lang="en-US" dirty="0"/>
              <a:t>HLS license will use Vitis RTL Synthesis </a:t>
            </a:r>
          </a:p>
        </p:txBody>
      </p:sp>
      <p:sp>
        <p:nvSpPr>
          <p:cNvPr id="8" name="Slide Number Placeholder 7"/>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45</a:t>
            </a:fld>
            <a:endParaRPr lang="en-US" dirty="0"/>
          </a:p>
        </p:txBody>
      </p:sp>
      <p:sp>
        <p:nvSpPr>
          <p:cNvPr id="7"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45</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Synthesis</a:t>
            </a:r>
          </a:p>
        </p:txBody>
      </p:sp>
      <p:sp>
        <p:nvSpPr>
          <p:cNvPr id="2" name="Content Placeholder 1"/>
          <p:cNvSpPr>
            <a:spLocks noGrp="1"/>
          </p:cNvSpPr>
          <p:nvPr>
            <p:ph idx="1"/>
          </p:nvPr>
        </p:nvSpPr>
        <p:spPr/>
        <p:txBody>
          <a:bodyPr/>
          <a:lstStyle/>
          <a:p>
            <a:r>
              <a:rPr lang="en-US" dirty="0"/>
              <a:t>RTL Synthesis can be performed to evaluate the RTL</a:t>
            </a:r>
          </a:p>
          <a:p>
            <a:pPr lvl="1"/>
            <a:r>
              <a:rPr lang="en-US" dirty="0"/>
              <a:t>IP-XACT and System Generator formats: Vitis synthesis performed</a:t>
            </a:r>
          </a:p>
          <a:p>
            <a:pPr lvl="1"/>
            <a:r>
              <a:rPr lang="en-US" dirty="0"/>
              <a:t>Pcore format: Vitis synthesis is performed</a:t>
            </a:r>
          </a:p>
          <a:p>
            <a:pPr>
              <a:buNone/>
            </a:pPr>
            <a:endParaRPr lang="en-US" dirty="0"/>
          </a:p>
          <a:p>
            <a:pPr>
              <a:buNone/>
            </a:pPr>
            <a:endParaRPr lang="en-US" dirty="0"/>
          </a:p>
          <a:p>
            <a:r>
              <a:rPr lang="en-US" dirty="0"/>
              <a:t>RTL synthesis results are not included with the IP package</a:t>
            </a:r>
          </a:p>
          <a:p>
            <a:pPr lvl="1"/>
            <a:r>
              <a:rPr lang="en-US" dirty="0"/>
              <a:t>Evaluate step is provided to give confidence </a:t>
            </a:r>
          </a:p>
          <a:p>
            <a:pPr lvl="2"/>
            <a:r>
              <a:rPr lang="en-US" dirty="0"/>
              <a:t>Timing will be as estimate (or better)</a:t>
            </a:r>
          </a:p>
          <a:p>
            <a:pPr lvl="2"/>
            <a:r>
              <a:rPr lang="en-US" dirty="0"/>
              <a:t>Area will be as estimated (or better)</a:t>
            </a:r>
          </a:p>
          <a:p>
            <a:pPr lvl="1"/>
            <a:r>
              <a:rPr lang="en-US" dirty="0"/>
              <a:t>Final RTL IP is synthesized with the rest of the RTL design</a:t>
            </a:r>
          </a:p>
          <a:p>
            <a:pPr lvl="2"/>
            <a:r>
              <a:rPr lang="en-US" dirty="0"/>
              <a:t>RTL Synthesis results from the Vitis HLS evaluation are not used</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46</a:t>
            </a:fld>
            <a:endParaRPr lang="en-US" dirty="0"/>
          </a:p>
        </p:txBody>
      </p:sp>
      <p:graphicFrame>
        <p:nvGraphicFramePr>
          <p:cNvPr id="16" name="Content Placeholder 6">
            <a:extLst>
              <a:ext uri="{FF2B5EF4-FFF2-40B4-BE49-F238E27FC236}">
                <a16:creationId xmlns:a16="http://schemas.microsoft.com/office/drawing/2014/main" id="{FB820060-31EB-49BD-B27D-92F39255D134}"/>
              </a:ext>
            </a:extLst>
          </p:cNvPr>
          <p:cNvGraphicFramePr>
            <a:graphicFrameLocks/>
          </p:cNvGraphicFramePr>
          <p:nvPr/>
        </p:nvGraphicFramePr>
        <p:xfrm>
          <a:off x="4657720" y="1350605"/>
          <a:ext cx="8502952" cy="2084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ight Brace 16">
            <a:extLst>
              <a:ext uri="{FF2B5EF4-FFF2-40B4-BE49-F238E27FC236}">
                <a16:creationId xmlns:a16="http://schemas.microsoft.com/office/drawing/2014/main" id="{463643E8-83FC-4492-8313-CEDC9176803F}"/>
              </a:ext>
            </a:extLst>
          </p:cNvPr>
          <p:cNvSpPr/>
          <p:nvPr/>
        </p:nvSpPr>
        <p:spPr>
          <a:xfrm rot="5400000">
            <a:off x="9625801" y="2522079"/>
            <a:ext cx="172479" cy="2151833"/>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18" name="TextBox 17">
            <a:extLst>
              <a:ext uri="{FF2B5EF4-FFF2-40B4-BE49-F238E27FC236}">
                <a16:creationId xmlns:a16="http://schemas.microsoft.com/office/drawing/2014/main" id="{DA4DEDCD-2E6F-4106-94A3-29BD14A24455}"/>
              </a:ext>
            </a:extLst>
          </p:cNvPr>
          <p:cNvSpPr txBox="1"/>
          <p:nvPr/>
        </p:nvSpPr>
        <p:spPr>
          <a:xfrm>
            <a:off x="8285924" y="3716116"/>
            <a:ext cx="3076447"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IP Repositories</a:t>
            </a:r>
          </a:p>
        </p:txBody>
      </p:sp>
      <p:sp>
        <p:nvSpPr>
          <p:cNvPr id="19" name="Right Brace 18">
            <a:extLst>
              <a:ext uri="{FF2B5EF4-FFF2-40B4-BE49-F238E27FC236}">
                <a16:creationId xmlns:a16="http://schemas.microsoft.com/office/drawing/2014/main" id="{650B2C51-315E-4D35-8D06-D26D7DCE3A38}"/>
              </a:ext>
            </a:extLst>
          </p:cNvPr>
          <p:cNvSpPr/>
          <p:nvPr/>
        </p:nvSpPr>
        <p:spPr>
          <a:xfrm rot="5400000">
            <a:off x="7590680" y="2988990"/>
            <a:ext cx="166381" cy="1224106"/>
          </a:xfrm>
          <a:prstGeom prst="rightBrace">
            <a:avLst/>
          </a:prstGeom>
          <a:noFill/>
          <a:ln w="25400" cap="flat" cmpd="sng" algn="ctr">
            <a:solidFill>
              <a:srgbClr val="3F3F3F"/>
            </a:solidFill>
            <a:prstDash val="solid"/>
          </a:ln>
          <a:effectLst>
            <a:outerShdw blurRad="40000" dist="20000" dir="5400000" rotWithShape="0">
              <a:srgbClr val="000000">
                <a:alpha val="38000"/>
              </a:srgbClr>
            </a:outerShdw>
          </a:effectLst>
        </p:spPr>
        <p:txBody>
          <a:bodyPr rtlCol="0" anchor="ctr"/>
          <a:lstStyle/>
          <a:p>
            <a:pPr algn="ctr" defTabSz="914400" fontAlgn="base">
              <a:spcBef>
                <a:spcPct val="0"/>
              </a:spcBef>
              <a:spcAft>
                <a:spcPct val="0"/>
              </a:spcAft>
              <a:defRPr/>
            </a:pPr>
            <a:endParaRPr lang="en-US" kern="0" dirty="0">
              <a:solidFill>
                <a:srgbClr val="000000"/>
              </a:solidFill>
              <a:latin typeface="Arial"/>
            </a:endParaRPr>
          </a:p>
        </p:txBody>
      </p:sp>
      <p:sp>
        <p:nvSpPr>
          <p:cNvPr id="20" name="TextBox 19">
            <a:extLst>
              <a:ext uri="{FF2B5EF4-FFF2-40B4-BE49-F238E27FC236}">
                <a16:creationId xmlns:a16="http://schemas.microsoft.com/office/drawing/2014/main" id="{D206378A-0F1C-4621-82E9-15BE3149C82F}"/>
              </a:ext>
            </a:extLst>
          </p:cNvPr>
          <p:cNvSpPr txBox="1"/>
          <p:nvPr/>
        </p:nvSpPr>
        <p:spPr>
          <a:xfrm>
            <a:off x="5942656" y="3715455"/>
            <a:ext cx="3462426" cy="307777"/>
          </a:xfrm>
          <a:prstGeom prst="rect">
            <a:avLst/>
          </a:prstGeom>
          <a:noFill/>
        </p:spPr>
        <p:txBody>
          <a:bodyPr wrap="square" rtlCol="0">
            <a:spAutoFit/>
          </a:bodyPr>
          <a:lstStyle/>
          <a:p>
            <a:pPr algn="ctr" defTabSz="914400" fontAlgn="base">
              <a:spcBef>
                <a:spcPct val="0"/>
              </a:spcBef>
              <a:spcAft>
                <a:spcPct val="0"/>
              </a:spcAft>
              <a:defRPr/>
            </a:pPr>
            <a:r>
              <a:rPr lang="en-US" sz="1400" kern="0" dirty="0">
                <a:solidFill>
                  <a:srgbClr val="000000"/>
                </a:solidFill>
              </a:rPr>
              <a:t>RTL Synthesis Results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IP Repositories</a:t>
            </a:r>
          </a:p>
        </p:txBody>
      </p:sp>
      <p:sp>
        <p:nvSpPr>
          <p:cNvPr id="2" name="Content Placeholder 1"/>
          <p:cNvSpPr>
            <a:spLocks noGrp="1"/>
          </p:cNvSpPr>
          <p:nvPr>
            <p:ph idx="1"/>
          </p:nvPr>
        </p:nvSpPr>
        <p:spPr/>
        <p:txBody>
          <a:bodyPr/>
          <a:lstStyle/>
          <a:p>
            <a:endParaRPr lang="en-US" dirty="0"/>
          </a:p>
          <a:p>
            <a:r>
              <a:rPr lang="en-US" dirty="0"/>
              <a:t>IP can be imported </a:t>
            </a:r>
            <a:br>
              <a:rPr lang="en-US" dirty="0"/>
            </a:br>
            <a:r>
              <a:rPr lang="en-US" dirty="0"/>
              <a:t>into other Xilinx tools</a:t>
            </a:r>
          </a:p>
          <a:p>
            <a:pPr lvl="2"/>
            <a:endParaRPr lang="en-US" dirty="0"/>
          </a:p>
        </p:txBody>
      </p:sp>
      <p:sp>
        <p:nvSpPr>
          <p:cNvPr id="12" name="Slide Number Placeholder 11"/>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47</a:t>
            </a:fld>
            <a:endParaRPr lang="en-US" dirty="0"/>
          </a:p>
        </p:txBody>
      </p:sp>
      <p:graphicFrame>
        <p:nvGraphicFramePr>
          <p:cNvPr id="20" name="Content Placeholder 6">
            <a:extLst>
              <a:ext uri="{FF2B5EF4-FFF2-40B4-BE49-F238E27FC236}">
                <a16:creationId xmlns:a16="http://schemas.microsoft.com/office/drawing/2014/main" id="{25A07970-F01D-4F3B-88DB-607172B8B982}"/>
              </a:ext>
            </a:extLst>
          </p:cNvPr>
          <p:cNvGraphicFramePr>
            <a:graphicFrameLocks/>
          </p:cNvGraphicFramePr>
          <p:nvPr/>
        </p:nvGraphicFramePr>
        <p:xfrm>
          <a:off x="3331516" y="2379784"/>
          <a:ext cx="7825226" cy="2688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A725241B-873B-4B5E-B11F-888A16919DAA}"/>
              </a:ext>
            </a:extLst>
          </p:cNvPr>
          <p:cNvSpPr txBox="1"/>
          <p:nvPr/>
        </p:nvSpPr>
        <p:spPr>
          <a:xfrm>
            <a:off x="1909060" y="3594370"/>
            <a:ext cx="3009157"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Vitis :</a:t>
            </a:r>
          </a:p>
          <a:p>
            <a:pPr marL="342900" indent="-342900" defTabSz="914400" fontAlgn="base">
              <a:spcBef>
                <a:spcPct val="0"/>
              </a:spcBef>
              <a:spcAft>
                <a:spcPct val="0"/>
              </a:spcAft>
              <a:buFont typeface="+mj-lt"/>
              <a:buAutoNum type="arabicPeriod"/>
              <a:defRPr/>
            </a:pPr>
            <a:r>
              <a:rPr lang="en-US" sz="1400" kern="0" dirty="0">
                <a:solidFill>
                  <a:srgbClr val="000000"/>
                </a:solidFill>
              </a:rPr>
              <a:t>Project Manager &gt; IP Catalog </a:t>
            </a:r>
          </a:p>
          <a:p>
            <a:pPr marL="342900" indent="-342900" defTabSz="914400" fontAlgn="base">
              <a:spcBef>
                <a:spcPct val="0"/>
              </a:spcBef>
              <a:spcAft>
                <a:spcPct val="0"/>
              </a:spcAft>
              <a:buFont typeface="+mj-lt"/>
              <a:buAutoNum type="arabicPeriod"/>
              <a:defRPr/>
            </a:pPr>
            <a:r>
              <a:rPr lang="en-US" sz="1400" kern="0" dirty="0">
                <a:solidFill>
                  <a:srgbClr val="000000"/>
                </a:solidFill>
              </a:rPr>
              <a:t>Add IP to import this block</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zip file inside “</a:t>
            </a:r>
            <a:r>
              <a:rPr lang="en-US" sz="1400" kern="0" dirty="0" err="1">
                <a:solidFill>
                  <a:srgbClr val="000000"/>
                </a:solidFill>
              </a:rPr>
              <a:t>ip</a:t>
            </a:r>
            <a:r>
              <a:rPr lang="en-US" sz="1400" kern="0" dirty="0">
                <a:solidFill>
                  <a:srgbClr val="000000"/>
                </a:solidFill>
              </a:rPr>
              <a:t>”</a:t>
            </a:r>
          </a:p>
        </p:txBody>
      </p:sp>
      <p:sp>
        <p:nvSpPr>
          <p:cNvPr id="26" name="TextBox 25">
            <a:extLst>
              <a:ext uri="{FF2B5EF4-FFF2-40B4-BE49-F238E27FC236}">
                <a16:creationId xmlns:a16="http://schemas.microsoft.com/office/drawing/2014/main" id="{395D7CAB-74AC-4702-B80C-1100BC701776}"/>
              </a:ext>
            </a:extLst>
          </p:cNvPr>
          <p:cNvSpPr txBox="1"/>
          <p:nvPr/>
        </p:nvSpPr>
        <p:spPr>
          <a:xfrm>
            <a:off x="3058510" y="5359629"/>
            <a:ext cx="3028393" cy="954107"/>
          </a:xfrm>
          <a:prstGeom prst="rect">
            <a:avLst/>
          </a:prstGeom>
          <a:solidFill>
            <a:srgbClr val="8B8D09">
              <a:lumMod val="40000"/>
              <a:lumOff val="60000"/>
            </a:srgbClr>
          </a:solidFill>
          <a:ln>
            <a:solidFill>
              <a:srgbClr val="000000"/>
            </a:solidFill>
          </a:ln>
          <a:effectLst>
            <a:outerShdw blurRad="50800" dist="38100" dir="2700000" algn="tl" rotWithShape="0">
              <a:prstClr val="black">
                <a:alpha val="40000"/>
              </a:prstClr>
            </a:outerShdw>
          </a:effectLst>
        </p:spPr>
        <p:txBody>
          <a:bodyPr wrap="none" rtlCol="0">
            <a:spAutoFit/>
          </a:bodyPr>
          <a:lstStyle/>
          <a:p>
            <a:pPr defTabSz="914400" fontAlgn="base">
              <a:spcBef>
                <a:spcPct val="0"/>
              </a:spcBef>
              <a:spcAft>
                <a:spcPct val="0"/>
              </a:spcAft>
              <a:defRPr/>
            </a:pPr>
            <a:r>
              <a:rPr lang="en-US" sz="1400" b="1" u="sng" kern="0" dirty="0">
                <a:solidFill>
                  <a:srgbClr val="000000"/>
                </a:solidFill>
              </a:rPr>
              <a:t>In System  Generator :</a:t>
            </a:r>
          </a:p>
          <a:p>
            <a:pPr marL="342900" indent="-342900" defTabSz="914400" fontAlgn="base">
              <a:spcBef>
                <a:spcPct val="0"/>
              </a:spcBef>
              <a:spcAft>
                <a:spcPct val="0"/>
              </a:spcAft>
              <a:buFont typeface="+mj-lt"/>
              <a:buAutoNum type="arabicPeriod"/>
              <a:defRPr/>
            </a:pPr>
            <a:r>
              <a:rPr lang="en-US" sz="1400" kern="0" dirty="0">
                <a:solidFill>
                  <a:srgbClr val="000000"/>
                </a:solidFill>
              </a:rPr>
              <a:t>Use </a:t>
            </a:r>
            <a:r>
              <a:rPr lang="en-US" sz="1400" kern="0" dirty="0" err="1">
                <a:solidFill>
                  <a:srgbClr val="000000"/>
                </a:solidFill>
              </a:rPr>
              <a:t>XilinxBlockAdd</a:t>
            </a:r>
            <a:endParaRPr lang="en-US" sz="1400" kern="0" dirty="0">
              <a:solidFill>
                <a:srgbClr val="000000"/>
              </a:solidFill>
            </a:endParaRPr>
          </a:p>
          <a:p>
            <a:pPr marL="342900" indent="-342900" defTabSz="914400" fontAlgn="base">
              <a:spcBef>
                <a:spcPct val="0"/>
              </a:spcBef>
              <a:spcAft>
                <a:spcPct val="0"/>
              </a:spcAft>
              <a:buFont typeface="+mj-lt"/>
              <a:buAutoNum type="arabicPeriod"/>
              <a:defRPr/>
            </a:pPr>
            <a:r>
              <a:rPr lang="en-US" sz="1400" kern="0" dirty="0">
                <a:solidFill>
                  <a:srgbClr val="000000"/>
                </a:solidFill>
              </a:rPr>
              <a:t>Select </a:t>
            </a:r>
            <a:r>
              <a:rPr lang="en-US" sz="1400" kern="0" dirty="0" err="1">
                <a:solidFill>
                  <a:srgbClr val="000000"/>
                </a:solidFill>
              </a:rPr>
              <a:t>Vitis_HLS</a:t>
            </a:r>
            <a:r>
              <a:rPr lang="en-US" sz="1400" kern="0" dirty="0">
                <a:solidFill>
                  <a:srgbClr val="000000"/>
                </a:solidFill>
              </a:rPr>
              <a:t> block type</a:t>
            </a:r>
          </a:p>
          <a:p>
            <a:pPr marL="342900" indent="-342900" defTabSz="914400" fontAlgn="base">
              <a:spcBef>
                <a:spcPct val="0"/>
              </a:spcBef>
              <a:spcAft>
                <a:spcPct val="0"/>
              </a:spcAft>
              <a:buFont typeface="+mj-lt"/>
              <a:buAutoNum type="arabicPeriod"/>
              <a:defRPr/>
            </a:pPr>
            <a:r>
              <a:rPr lang="en-US" sz="1400" kern="0" dirty="0">
                <a:solidFill>
                  <a:srgbClr val="000000"/>
                </a:solidFill>
              </a:rPr>
              <a:t>Browse to the solution directory</a:t>
            </a:r>
          </a:p>
        </p:txBody>
      </p:sp>
      <p:sp>
        <p:nvSpPr>
          <p:cNvPr id="27" name="Right Arrow 20">
            <a:extLst>
              <a:ext uri="{FF2B5EF4-FFF2-40B4-BE49-F238E27FC236}">
                <a16:creationId xmlns:a16="http://schemas.microsoft.com/office/drawing/2014/main" id="{004F9C6B-52C7-4945-8E14-62C9C9205C5F}"/>
              </a:ext>
            </a:extLst>
          </p:cNvPr>
          <p:cNvSpPr/>
          <p:nvPr/>
        </p:nvSpPr>
        <p:spPr bwMode="auto">
          <a:xfrm flipH="1">
            <a:off x="5248920" y="4004748"/>
            <a:ext cx="837982" cy="133350"/>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
        <p:nvSpPr>
          <p:cNvPr id="28" name="Right Arrow 22">
            <a:extLst>
              <a:ext uri="{FF2B5EF4-FFF2-40B4-BE49-F238E27FC236}">
                <a16:creationId xmlns:a16="http://schemas.microsoft.com/office/drawing/2014/main" id="{8A0A5627-9EBE-4F2B-86F9-9938D69719DE}"/>
              </a:ext>
            </a:extLst>
          </p:cNvPr>
          <p:cNvSpPr/>
          <p:nvPr/>
        </p:nvSpPr>
        <p:spPr bwMode="auto">
          <a:xfrm rot="19260130" flipH="1">
            <a:off x="6159368" y="5350024"/>
            <a:ext cx="822960" cy="120198"/>
          </a:xfrm>
          <a:prstGeom prst="rightArrow">
            <a:avLst/>
          </a:prstGeom>
          <a:solidFill>
            <a:srgbClr val="EC891D"/>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grpSp>
        <p:nvGrpSpPr>
          <p:cNvPr id="29" name="Group 11">
            <a:extLst>
              <a:ext uri="{FF2B5EF4-FFF2-40B4-BE49-F238E27FC236}">
                <a16:creationId xmlns:a16="http://schemas.microsoft.com/office/drawing/2014/main" id="{40AAB4E1-D0F6-416C-8F1A-4C8A6D02B904}"/>
              </a:ext>
            </a:extLst>
          </p:cNvPr>
          <p:cNvGrpSpPr/>
          <p:nvPr/>
        </p:nvGrpSpPr>
        <p:grpSpPr>
          <a:xfrm>
            <a:off x="4432442" y="1961251"/>
            <a:ext cx="3173908" cy="646331"/>
            <a:chOff x="6067768" y="1470345"/>
            <a:chExt cx="2381050" cy="646331"/>
          </a:xfrm>
        </p:grpSpPr>
        <p:sp>
          <p:nvSpPr>
            <p:cNvPr id="30" name="TextBox 29">
              <a:extLst>
                <a:ext uri="{FF2B5EF4-FFF2-40B4-BE49-F238E27FC236}">
                  <a16:creationId xmlns:a16="http://schemas.microsoft.com/office/drawing/2014/main" id="{F0830CA9-558B-4C95-8A3E-03D310719FEC}"/>
                </a:ext>
              </a:extLst>
            </p:cNvPr>
            <p:cNvSpPr txBox="1"/>
            <p:nvPr/>
          </p:nvSpPr>
          <p:spPr>
            <a:xfrm>
              <a:off x="6067768" y="1470345"/>
              <a:ext cx="1449765" cy="646331"/>
            </a:xfrm>
            <a:prstGeom prst="rect">
              <a:avLst/>
            </a:prstGeom>
            <a:solidFill>
              <a:srgbClr val="FFFFFF"/>
            </a:solidFill>
            <a:ln w="25400" cap="flat" cmpd="sng" algn="ctr">
              <a:solidFill>
                <a:srgbClr val="008CA8"/>
              </a:solidFill>
              <a:prstDash val="solid"/>
            </a:ln>
            <a:effectLst/>
          </p:spPr>
          <p:txBody>
            <a:bodyPr wrap="none" rtlCol="0">
              <a:spAutoFit/>
            </a:bodyPr>
            <a:lstStyle/>
            <a:p>
              <a:pPr algn="ctr" defTabSz="914400" fontAlgn="base">
                <a:spcBef>
                  <a:spcPct val="0"/>
                </a:spcBef>
                <a:spcAft>
                  <a:spcPct val="0"/>
                </a:spcAft>
                <a:defRPr/>
              </a:pPr>
              <a:r>
                <a:rPr lang="en-US" sz="1200" b="1" u="sng" kern="0" dirty="0">
                  <a:solidFill>
                    <a:srgbClr val="000000"/>
                  </a:solidFill>
                  <a:latin typeface="Arial"/>
                </a:rPr>
                <a:t>Project Directory</a:t>
              </a:r>
            </a:p>
            <a:p>
              <a:pPr algn="ctr" defTabSz="914400" fontAlgn="base">
                <a:spcBef>
                  <a:spcPct val="0"/>
                </a:spcBef>
                <a:spcAft>
                  <a:spcPct val="0"/>
                </a:spcAft>
                <a:defRPr/>
              </a:pPr>
              <a:r>
                <a:rPr lang="en-US" sz="1200" kern="0" dirty="0">
                  <a:solidFill>
                    <a:srgbClr val="000000"/>
                  </a:solidFill>
                  <a:latin typeface="Arial"/>
                </a:rPr>
                <a:t>Top-level project directory</a:t>
              </a:r>
            </a:p>
            <a:p>
              <a:pPr algn="ctr" defTabSz="914400" fontAlgn="base">
                <a:spcBef>
                  <a:spcPct val="0"/>
                </a:spcBef>
                <a:spcAft>
                  <a:spcPct val="0"/>
                </a:spcAft>
                <a:defRPr/>
              </a:pPr>
              <a:r>
                <a:rPr lang="en-US" sz="1200" kern="0" dirty="0">
                  <a:solidFill>
                    <a:srgbClr val="000000"/>
                  </a:solidFill>
                  <a:latin typeface="Arial"/>
                </a:rPr>
                <a:t>(there must be one)</a:t>
              </a:r>
            </a:p>
          </p:txBody>
        </p:sp>
        <p:cxnSp>
          <p:nvCxnSpPr>
            <p:cNvPr id="31" name="Straight Arrow Connector 30">
              <a:extLst>
                <a:ext uri="{FF2B5EF4-FFF2-40B4-BE49-F238E27FC236}">
                  <a16:creationId xmlns:a16="http://schemas.microsoft.com/office/drawing/2014/main" id="{35827D48-EDFB-44F5-8038-506F8024978E}"/>
                </a:ext>
              </a:extLst>
            </p:cNvPr>
            <p:cNvCxnSpPr>
              <a:cxnSpLocks/>
              <a:stCxn id="30" idx="3"/>
            </p:cNvCxnSpPr>
            <p:nvPr/>
          </p:nvCxnSpPr>
          <p:spPr>
            <a:xfrm>
              <a:off x="7517533" y="1793511"/>
              <a:ext cx="931285" cy="198688"/>
            </a:xfrm>
            <a:prstGeom prst="straightConnector1">
              <a:avLst/>
            </a:prstGeom>
            <a:noFill/>
            <a:ln w="25400" cap="flat" cmpd="sng" algn="ctr">
              <a:solidFill>
                <a:srgbClr val="008CA8"/>
              </a:solidFill>
              <a:prstDash val="solid"/>
              <a:tailEnd type="arrow"/>
            </a:ln>
            <a:effectLst>
              <a:outerShdw blurRad="40000" dist="20000" dir="5400000" rotWithShape="0">
                <a:srgbClr val="000000">
                  <a:alpha val="38000"/>
                </a:srgbClr>
              </a:outerShdw>
            </a:effectLst>
          </p:spPr>
        </p:cxnSp>
      </p:grpSp>
      <p:grpSp>
        <p:nvGrpSpPr>
          <p:cNvPr id="32" name="Group 12">
            <a:extLst>
              <a:ext uri="{FF2B5EF4-FFF2-40B4-BE49-F238E27FC236}">
                <a16:creationId xmlns:a16="http://schemas.microsoft.com/office/drawing/2014/main" id="{77B2BABB-237A-4A70-BBD6-3D382E64CE5B}"/>
              </a:ext>
            </a:extLst>
          </p:cNvPr>
          <p:cNvGrpSpPr/>
          <p:nvPr/>
        </p:nvGrpSpPr>
        <p:grpSpPr>
          <a:xfrm>
            <a:off x="8605022" y="1890199"/>
            <a:ext cx="3257135" cy="1216986"/>
            <a:chOff x="4994503" y="1285289"/>
            <a:chExt cx="3318989" cy="1384993"/>
          </a:xfrm>
        </p:grpSpPr>
        <p:sp>
          <p:nvSpPr>
            <p:cNvPr id="33" name="TextBox 32">
              <a:extLst>
                <a:ext uri="{FF2B5EF4-FFF2-40B4-BE49-F238E27FC236}">
                  <a16:creationId xmlns:a16="http://schemas.microsoft.com/office/drawing/2014/main" id="{DE5701ED-79FB-4649-9DAA-82134DE19227}"/>
                </a:ext>
              </a:extLst>
            </p:cNvPr>
            <p:cNvSpPr txBox="1"/>
            <p:nvPr/>
          </p:nvSpPr>
          <p:spPr>
            <a:xfrm>
              <a:off x="5548332" y="1285289"/>
              <a:ext cx="2765160" cy="1155877"/>
            </a:xfrm>
            <a:prstGeom prst="rect">
              <a:avLst/>
            </a:prstGeom>
            <a:solidFill>
              <a:srgbClr val="FFFFFF"/>
            </a:solidFill>
            <a:ln w="25400" cap="flat" cmpd="sng" algn="ctr">
              <a:solidFill>
                <a:srgbClr val="B20838"/>
              </a:solidFill>
              <a:prstDash val="solid"/>
            </a:ln>
            <a:effectLst/>
          </p:spPr>
          <p:txBody>
            <a:bodyPr wrap="square" rtlCol="0">
              <a:spAutoFit/>
            </a:bodyPr>
            <a:lstStyle/>
            <a:p>
              <a:pPr algn="ctr" defTabSz="914400" fontAlgn="base">
                <a:spcBef>
                  <a:spcPct val="0"/>
                </a:spcBef>
                <a:spcAft>
                  <a:spcPct val="0"/>
                </a:spcAft>
                <a:defRPr/>
              </a:pPr>
              <a:r>
                <a:rPr lang="en-US" sz="1200" b="1" u="sng" kern="0" dirty="0">
                  <a:solidFill>
                    <a:srgbClr val="000000"/>
                  </a:solidFill>
                  <a:latin typeface="Arial"/>
                </a:rPr>
                <a:t>Solution directories</a:t>
              </a:r>
              <a:r>
                <a:rPr lang="en-US" sz="1200" kern="0" dirty="0">
                  <a:solidFill>
                    <a:srgbClr val="000000"/>
                  </a:solidFill>
                  <a:latin typeface="Arial"/>
                </a:rPr>
                <a:t> </a:t>
              </a:r>
            </a:p>
            <a:p>
              <a:pPr algn="ctr" defTabSz="914400" fontAlgn="base">
                <a:spcBef>
                  <a:spcPct val="0"/>
                </a:spcBef>
                <a:spcAft>
                  <a:spcPct val="0"/>
                </a:spcAft>
                <a:defRPr/>
              </a:pPr>
              <a:r>
                <a:rPr lang="en-US" sz="1200" kern="0" dirty="0">
                  <a:solidFill>
                    <a:srgbClr val="000000"/>
                  </a:solidFill>
                  <a:latin typeface="Arial"/>
                </a:rPr>
                <a:t>There can be multiple solutions for each project. Each solution is a different implementation of the same (project) source code</a:t>
              </a:r>
            </a:p>
          </p:txBody>
        </p:sp>
        <p:cxnSp>
          <p:nvCxnSpPr>
            <p:cNvPr id="34" name="Straight Arrow Connector 33">
              <a:extLst>
                <a:ext uri="{FF2B5EF4-FFF2-40B4-BE49-F238E27FC236}">
                  <a16:creationId xmlns:a16="http://schemas.microsoft.com/office/drawing/2014/main" id="{641B82E8-E9CE-4259-A6EC-47B347503C48}"/>
                </a:ext>
              </a:extLst>
            </p:cNvPr>
            <p:cNvCxnSpPr>
              <a:stCxn id="33" idx="1"/>
            </p:cNvCxnSpPr>
            <p:nvPr/>
          </p:nvCxnSpPr>
          <p:spPr>
            <a:xfrm flipH="1">
              <a:off x="4994503" y="1863228"/>
              <a:ext cx="553829" cy="807054"/>
            </a:xfrm>
            <a:prstGeom prst="straightConnector1">
              <a:avLst/>
            </a:prstGeom>
            <a:solidFill>
              <a:srgbClr val="FFFFFF"/>
            </a:solidFill>
            <a:ln w="25400" cap="flat" cmpd="sng" algn="ctr">
              <a:solidFill>
                <a:srgbClr val="B20838"/>
              </a:solidFill>
              <a:prstDash val="soli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implementation and choose RTL Synthesis, Place &amp; Route options for invoking implementation tools from within Vitis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48</a:t>
            </a:fld>
            <a:endParaRPr lang="en-US" dirty="0"/>
          </a:p>
        </p:txBody>
      </p:sp>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pic>
        <p:nvPicPr>
          <p:cNvPr id="6" name="图片 5" descr="图形用户界面, 文本&#10;&#10;中度可信度描述已自动生成">
            <a:extLst>
              <a:ext uri="{FF2B5EF4-FFF2-40B4-BE49-F238E27FC236}">
                <a16:creationId xmlns:a16="http://schemas.microsoft.com/office/drawing/2014/main" id="{4E5A006A-8666-4654-8D6D-28B3D4004CAD}"/>
              </a:ext>
            </a:extLst>
          </p:cNvPr>
          <p:cNvPicPr>
            <a:picLocks noChangeAspect="1"/>
          </p:cNvPicPr>
          <p:nvPr/>
        </p:nvPicPr>
        <p:blipFill>
          <a:blip r:embed="rId2"/>
          <a:stretch>
            <a:fillRect/>
          </a:stretch>
        </p:blipFill>
        <p:spPr>
          <a:xfrm>
            <a:off x="1349044" y="2655887"/>
            <a:ext cx="3207124" cy="914400"/>
          </a:xfrm>
          <a:prstGeom prst="rect">
            <a:avLst/>
          </a:prstGeom>
        </p:spPr>
      </p:pic>
      <p:pic>
        <p:nvPicPr>
          <p:cNvPr id="12" name="图片 11" descr="图形用户界面&#10;&#10;描述已自动生成">
            <a:extLst>
              <a:ext uri="{FF2B5EF4-FFF2-40B4-BE49-F238E27FC236}">
                <a16:creationId xmlns:a16="http://schemas.microsoft.com/office/drawing/2014/main" id="{978EDDE2-CF3C-4D5F-BD4D-82EE3F246F54}"/>
              </a:ext>
            </a:extLst>
          </p:cNvPr>
          <p:cNvPicPr>
            <a:picLocks noChangeAspect="1"/>
          </p:cNvPicPr>
          <p:nvPr/>
        </p:nvPicPr>
        <p:blipFill>
          <a:blip r:embed="rId3"/>
          <a:stretch>
            <a:fillRect/>
          </a:stretch>
        </p:blipFill>
        <p:spPr>
          <a:xfrm>
            <a:off x="5561628" y="1431595"/>
            <a:ext cx="2591756" cy="2743200"/>
          </a:xfrm>
          <a:prstGeom prst="rect">
            <a:avLst/>
          </a:prstGeom>
        </p:spPr>
      </p:pic>
      <p:pic>
        <p:nvPicPr>
          <p:cNvPr id="14" name="图片 13" descr="图形用户界面&#10;&#10;描述已自动生成">
            <a:extLst>
              <a:ext uri="{FF2B5EF4-FFF2-40B4-BE49-F238E27FC236}">
                <a16:creationId xmlns:a16="http://schemas.microsoft.com/office/drawing/2014/main" id="{D8C2EA72-9C0A-40A4-AF92-0DC17C7FEE3D}"/>
              </a:ext>
            </a:extLst>
          </p:cNvPr>
          <p:cNvPicPr>
            <a:picLocks noChangeAspect="1"/>
          </p:cNvPicPr>
          <p:nvPr/>
        </p:nvPicPr>
        <p:blipFill>
          <a:blip r:embed="rId4"/>
          <a:stretch>
            <a:fillRect/>
          </a:stretch>
        </p:blipFill>
        <p:spPr>
          <a:xfrm>
            <a:off x="9158845" y="1417053"/>
            <a:ext cx="2218721" cy="2743200"/>
          </a:xfrm>
          <a:prstGeom prst="rect">
            <a:avLst/>
          </a:prstGeom>
        </p:spPr>
      </p:pic>
    </p:spTree>
    <p:extLst>
      <p:ext uri="{BB962C8B-B14F-4D97-AF65-F5344CB8AC3E}">
        <p14:creationId xmlns:p14="http://schemas.microsoft.com/office/powerpoint/2010/main" val="3567811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for Implementation</a:t>
            </a:r>
          </a:p>
        </p:txBody>
      </p:sp>
      <p:sp>
        <p:nvSpPr>
          <p:cNvPr id="2" name="Content Placeholder 1"/>
          <p:cNvSpPr>
            <a:spLocks noGrp="1"/>
          </p:cNvSpPr>
          <p:nvPr>
            <p:ph idx="1"/>
          </p:nvPr>
        </p:nvSpPr>
        <p:spPr/>
        <p:txBody>
          <a:bodyPr/>
          <a:lstStyle/>
          <a:p>
            <a:r>
              <a:rPr lang="en-US" sz="2000" dirty="0"/>
              <a:t>Click on Export RTL</a:t>
            </a:r>
          </a:p>
          <a:p>
            <a:pPr lvl="1"/>
            <a:r>
              <a:rPr lang="en-US" dirty="0"/>
              <a:t>Export RTL Dialog opens</a:t>
            </a:r>
          </a:p>
          <a:p>
            <a:r>
              <a:rPr lang="en-US" sz="2000" dirty="0"/>
              <a:t>Select the desired output format</a:t>
            </a:r>
          </a:p>
          <a:p>
            <a:endParaRPr lang="en-US" dirty="0"/>
          </a:p>
          <a:p>
            <a:endParaRPr lang="en-US" dirty="0"/>
          </a:p>
          <a:p>
            <a:r>
              <a:rPr lang="en-US" sz="2000" dirty="0"/>
              <a:t>Optionally, configure the output</a:t>
            </a:r>
          </a:p>
          <a:p>
            <a:r>
              <a:rPr lang="en-US" sz="2000" dirty="0"/>
              <a:t>Select the desired language</a:t>
            </a:r>
          </a:p>
          <a:p>
            <a:r>
              <a:rPr lang="en-US" sz="2000" dirty="0"/>
              <a:t>Optionally, click on </a:t>
            </a:r>
            <a:r>
              <a:rPr lang="en-US" sz="2000" dirty="0" err="1"/>
              <a:t>Vivado</a:t>
            </a:r>
            <a:r>
              <a:rPr lang="en-US" sz="2000" dirty="0"/>
              <a:t> RTL Synthesis and Place and Route options for invoking implementation tools from within </a:t>
            </a:r>
            <a:r>
              <a:rPr lang="en-US" sz="2000" dirty="0" err="1"/>
              <a:t>Vivado</a:t>
            </a:r>
            <a:r>
              <a:rPr lang="en-US" sz="2000" dirty="0"/>
              <a:t> HLS</a:t>
            </a:r>
          </a:p>
          <a:p>
            <a:r>
              <a:rPr lang="en-US" sz="2000" dirty="0"/>
              <a:t>Click OK to start the implementation</a:t>
            </a:r>
          </a:p>
        </p:txBody>
      </p:sp>
      <p:sp>
        <p:nvSpPr>
          <p:cNvPr id="9" name="Slide Number Placeholder 8"/>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49</a:t>
            </a:fld>
            <a:endParaRPr lang="en-US" dirty="0"/>
          </a:p>
        </p:txBody>
      </p:sp>
      <p:pic>
        <p:nvPicPr>
          <p:cNvPr id="7" name="Picture 6">
            <a:extLst>
              <a:ext uri="{FF2B5EF4-FFF2-40B4-BE49-F238E27FC236}">
                <a16:creationId xmlns:a16="http://schemas.microsoft.com/office/drawing/2014/main" id="{43CAC52A-663B-41CD-9850-B84581D62F51}"/>
              </a:ext>
            </a:extLst>
          </p:cNvPr>
          <p:cNvPicPr>
            <a:picLocks noChangeAspect="1"/>
          </p:cNvPicPr>
          <p:nvPr/>
        </p:nvPicPr>
        <p:blipFill>
          <a:blip r:embed="rId2"/>
          <a:stretch>
            <a:fillRect/>
          </a:stretch>
        </p:blipFill>
        <p:spPr>
          <a:xfrm>
            <a:off x="5358685" y="1336015"/>
            <a:ext cx="3108936" cy="3025775"/>
          </a:xfrm>
          <a:prstGeom prst="rect">
            <a:avLst/>
          </a:prstGeom>
        </p:spPr>
      </p:pic>
      <p:pic>
        <p:nvPicPr>
          <p:cNvPr id="8" name="Picture 7">
            <a:extLst>
              <a:ext uri="{FF2B5EF4-FFF2-40B4-BE49-F238E27FC236}">
                <a16:creationId xmlns:a16="http://schemas.microsoft.com/office/drawing/2014/main" id="{D073FAD2-7702-4537-920E-FB5F429858DE}"/>
              </a:ext>
            </a:extLst>
          </p:cNvPr>
          <p:cNvPicPr>
            <a:picLocks noChangeAspect="1"/>
          </p:cNvPicPr>
          <p:nvPr/>
        </p:nvPicPr>
        <p:blipFill>
          <a:blip r:embed="rId3"/>
          <a:stretch>
            <a:fillRect/>
          </a:stretch>
        </p:blipFill>
        <p:spPr>
          <a:xfrm>
            <a:off x="8911487" y="1431595"/>
            <a:ext cx="2423487" cy="2834614"/>
          </a:xfrm>
          <a:prstGeom prst="rect">
            <a:avLst/>
          </a:prstGeom>
        </p:spPr>
      </p:pic>
      <p:pic>
        <p:nvPicPr>
          <p:cNvPr id="5" name="Picture 4">
            <a:extLst>
              <a:ext uri="{FF2B5EF4-FFF2-40B4-BE49-F238E27FC236}">
                <a16:creationId xmlns:a16="http://schemas.microsoft.com/office/drawing/2014/main" id="{5E45F22A-CE07-4C87-9CF9-066CB2E583B5}"/>
              </a:ext>
            </a:extLst>
          </p:cNvPr>
          <p:cNvPicPr>
            <a:picLocks noChangeAspect="1"/>
          </p:cNvPicPr>
          <p:nvPr/>
        </p:nvPicPr>
        <p:blipFill>
          <a:blip r:embed="rId4"/>
          <a:stretch>
            <a:fillRect/>
          </a:stretch>
        </p:blipFill>
        <p:spPr>
          <a:xfrm>
            <a:off x="1781494" y="2596357"/>
            <a:ext cx="2653393" cy="1017134"/>
          </a:xfrm>
          <a:prstGeom prst="rect">
            <a:avLst/>
          </a:prstGeom>
        </p:spPr>
      </p:pic>
      <p:sp>
        <p:nvSpPr>
          <p:cNvPr id="10" name="Right Arrow 2">
            <a:extLst>
              <a:ext uri="{FF2B5EF4-FFF2-40B4-BE49-F238E27FC236}">
                <a16:creationId xmlns:a16="http://schemas.microsoft.com/office/drawing/2014/main" id="{72CDE914-2CCD-454D-9BD3-9D71B4F0419E}"/>
              </a:ext>
            </a:extLst>
          </p:cNvPr>
          <p:cNvSpPr/>
          <p:nvPr/>
        </p:nvSpPr>
        <p:spPr bwMode="auto">
          <a:xfrm>
            <a:off x="8362846" y="2536827"/>
            <a:ext cx="548640" cy="119060"/>
          </a:xfrm>
          <a:prstGeom prst="rightArrow">
            <a:avLst/>
          </a:prstGeom>
          <a:solidFill>
            <a:srgbClr val="00446A"/>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endParaRPr lang="en-US" kern="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 </a:t>
            </a:r>
            <a:r>
              <a:rPr lang="en-US" dirty="0" err="1"/>
              <a:t>Vivado</a:t>
            </a:r>
            <a:r>
              <a:rPr lang="en-US" dirty="0"/>
              <a:t> HLS from Windows Menu</a:t>
            </a:r>
          </a:p>
        </p:txBody>
      </p:sp>
      <p:sp>
        <p:nvSpPr>
          <p:cNvPr id="12" name="Slide Number Placeholder 11"/>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a:t>
            </a:fld>
            <a:endParaRPr lang="en-US" dirty="0"/>
          </a:p>
        </p:txBody>
      </p:sp>
      <p:sp>
        <p:nvSpPr>
          <p:cNvPr id="8" name="TextBox 7"/>
          <p:cNvSpPr txBox="1"/>
          <p:nvPr/>
        </p:nvSpPr>
        <p:spPr>
          <a:xfrm>
            <a:off x="816714" y="5380342"/>
            <a:ext cx="3225181" cy="523220"/>
          </a:xfrm>
          <a:prstGeom prst="rect">
            <a:avLst/>
          </a:prstGeom>
          <a:solidFill>
            <a:srgbClr val="FFFF99"/>
          </a:solidFill>
          <a:ln>
            <a:solidFill>
              <a:schemeClr val="tx1"/>
            </a:solidFill>
          </a:ln>
          <a:effectLst>
            <a:innerShdw blurRad="63500" dist="50800" dir="2700000">
              <a:prstClr val="black">
                <a:alpha val="50000"/>
              </a:prstClr>
            </a:innerShdw>
          </a:effectLst>
        </p:spPr>
        <p:txBody>
          <a:bodyPr wrap="square" rtlCol="0">
            <a:spAutoFit/>
          </a:bodyPr>
          <a:lstStyle/>
          <a:p>
            <a:pPr algn="ctr"/>
            <a:r>
              <a:rPr lang="en-US" sz="1400" b="1" dirty="0"/>
              <a:t>The first step is to open or create a project</a:t>
            </a:r>
          </a:p>
        </p:txBody>
      </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5</a:t>
            </a:fld>
            <a:endParaRPr lang="en-US" sz="1000" dirty="0">
              <a:solidFill>
                <a:schemeClr val="bg1"/>
              </a:solidFill>
              <a:latin typeface="Arial" charset="0"/>
              <a:ea typeface="ＭＳ Ｐゴシック" pitchFamily="34" charset="-128"/>
              <a:cs typeface="Arial" charset="0"/>
            </a:endParaRPr>
          </a:p>
        </p:txBody>
      </p:sp>
      <p:sp>
        <p:nvSpPr>
          <p:cNvPr id="7" name="Right Arrow 6"/>
          <p:cNvSpPr/>
          <p:nvPr/>
        </p:nvSpPr>
        <p:spPr>
          <a:xfrm>
            <a:off x="3492914" y="3910755"/>
            <a:ext cx="1188720" cy="2688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8987C7-1464-4891-93D9-64DB00BDE549}"/>
              </a:ext>
            </a:extLst>
          </p:cNvPr>
          <p:cNvPicPr>
            <a:picLocks noChangeAspect="1"/>
          </p:cNvPicPr>
          <p:nvPr/>
        </p:nvPicPr>
        <p:blipFill>
          <a:blip r:embed="rId2"/>
          <a:stretch>
            <a:fillRect/>
          </a:stretch>
        </p:blipFill>
        <p:spPr>
          <a:xfrm>
            <a:off x="1481337" y="1407240"/>
            <a:ext cx="1946852" cy="3855381"/>
          </a:xfrm>
          <a:prstGeom prst="rect">
            <a:avLst/>
          </a:prstGeom>
        </p:spPr>
      </p:pic>
      <p:pic>
        <p:nvPicPr>
          <p:cNvPr id="6" name="Picture 5">
            <a:extLst>
              <a:ext uri="{FF2B5EF4-FFF2-40B4-BE49-F238E27FC236}">
                <a16:creationId xmlns:a16="http://schemas.microsoft.com/office/drawing/2014/main" id="{593A6B68-972C-45F1-A7BA-6E865842A75E}"/>
              </a:ext>
            </a:extLst>
          </p:cNvPr>
          <p:cNvPicPr>
            <a:picLocks noChangeAspect="1"/>
          </p:cNvPicPr>
          <p:nvPr/>
        </p:nvPicPr>
        <p:blipFill>
          <a:blip r:embed="rId3"/>
          <a:stretch>
            <a:fillRect/>
          </a:stretch>
        </p:blipFill>
        <p:spPr>
          <a:xfrm>
            <a:off x="4681635" y="1265624"/>
            <a:ext cx="7119430" cy="4460149"/>
          </a:xfrm>
          <a:prstGeom prst="rect">
            <a:avLst/>
          </a:prstGeom>
        </p:spPr>
      </p:pic>
    </p:spTree>
    <p:extLst>
      <p:ext uri="{BB962C8B-B14F-4D97-AF65-F5344CB8AC3E}">
        <p14:creationId xmlns:p14="http://schemas.microsoft.com/office/powerpoint/2010/main" val="4929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a:xfrm>
            <a:off x="647700" y="1049298"/>
            <a:ext cx="10515600" cy="4759404"/>
          </a:xfrm>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50</a:t>
            </a:fld>
            <a:endParaRPr lang="en-US" dirty="0"/>
          </a:p>
        </p:txBody>
      </p:sp>
      <p:pic>
        <p:nvPicPr>
          <p:cNvPr id="7" name="图片 6" descr="图形用户界面, 网站&#10;&#10;描述已自动生成">
            <a:extLst>
              <a:ext uri="{FF2B5EF4-FFF2-40B4-BE49-F238E27FC236}">
                <a16:creationId xmlns:a16="http://schemas.microsoft.com/office/drawing/2014/main" id="{8694121D-51CA-4FE2-8B13-915AFD084B9C}"/>
              </a:ext>
            </a:extLst>
          </p:cNvPr>
          <p:cNvPicPr>
            <a:picLocks noChangeAspect="1"/>
          </p:cNvPicPr>
          <p:nvPr/>
        </p:nvPicPr>
        <p:blipFill>
          <a:blip r:embed="rId2"/>
          <a:stretch>
            <a:fillRect/>
          </a:stretch>
        </p:blipFill>
        <p:spPr>
          <a:xfrm>
            <a:off x="7111514" y="869951"/>
            <a:ext cx="3413198" cy="5486400"/>
          </a:xfrm>
          <a:prstGeom prst="rect">
            <a:avLst/>
          </a:prstGeom>
        </p:spPr>
      </p:pic>
      <p:pic>
        <p:nvPicPr>
          <p:cNvPr id="9" name="图片 8" descr="文本&#10;&#10;描述已自动生成">
            <a:extLst>
              <a:ext uri="{FF2B5EF4-FFF2-40B4-BE49-F238E27FC236}">
                <a16:creationId xmlns:a16="http://schemas.microsoft.com/office/drawing/2014/main" id="{825EE6FA-EF8B-4372-99E9-6C0DB05F6795}"/>
              </a:ext>
            </a:extLst>
          </p:cNvPr>
          <p:cNvPicPr>
            <a:picLocks noChangeAspect="1"/>
          </p:cNvPicPr>
          <p:nvPr/>
        </p:nvPicPr>
        <p:blipFill>
          <a:blip r:embed="rId3"/>
          <a:stretch>
            <a:fillRect/>
          </a:stretch>
        </p:blipFill>
        <p:spPr>
          <a:xfrm>
            <a:off x="2166938" y="3349626"/>
            <a:ext cx="2990048" cy="27432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(Place and Route Option) Results</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each RTL which </a:t>
            </a:r>
            <a:br>
              <a:rPr lang="en-US" dirty="0"/>
            </a:br>
            <a:r>
              <a:rPr lang="en-US" dirty="0"/>
              <a:t>is synthesized</a:t>
            </a:r>
          </a:p>
          <a:p>
            <a:r>
              <a:rPr lang="en-US" dirty="0"/>
              <a:t>Report</a:t>
            </a:r>
          </a:p>
          <a:p>
            <a:pPr lvl="1"/>
            <a:r>
              <a:rPr lang="en-US" dirty="0"/>
              <a:t>A report is created and opened automatically</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51</a:t>
            </a:fld>
            <a:endParaRPr lang="en-US" dirty="0"/>
          </a:p>
        </p:txBody>
      </p:sp>
      <p:pic>
        <p:nvPicPr>
          <p:cNvPr id="5" name="Picture 4">
            <a:extLst>
              <a:ext uri="{FF2B5EF4-FFF2-40B4-BE49-F238E27FC236}">
                <a16:creationId xmlns:a16="http://schemas.microsoft.com/office/drawing/2014/main" id="{A2A56B53-3D4E-4E6F-A43A-2743BF5497CD}"/>
              </a:ext>
            </a:extLst>
          </p:cNvPr>
          <p:cNvPicPr>
            <a:picLocks noChangeAspect="1"/>
          </p:cNvPicPr>
          <p:nvPr/>
        </p:nvPicPr>
        <p:blipFill>
          <a:blip r:embed="rId2"/>
          <a:stretch>
            <a:fillRect/>
          </a:stretch>
        </p:blipFill>
        <p:spPr>
          <a:xfrm>
            <a:off x="7543800" y="1466850"/>
            <a:ext cx="3086100" cy="4248150"/>
          </a:xfrm>
          <a:prstGeom prst="rect">
            <a:avLst/>
          </a:prstGeom>
        </p:spPr>
      </p:pic>
      <p:pic>
        <p:nvPicPr>
          <p:cNvPr id="6" name="Picture 5">
            <a:extLst>
              <a:ext uri="{FF2B5EF4-FFF2-40B4-BE49-F238E27FC236}">
                <a16:creationId xmlns:a16="http://schemas.microsoft.com/office/drawing/2014/main" id="{56DC6682-04A1-47EB-A110-64DF49DA8A74}"/>
              </a:ext>
            </a:extLst>
          </p:cNvPr>
          <p:cNvPicPr>
            <a:picLocks noChangeAspect="1"/>
          </p:cNvPicPr>
          <p:nvPr/>
        </p:nvPicPr>
        <p:blipFill>
          <a:blip r:embed="rId3"/>
          <a:stretch>
            <a:fillRect/>
          </a:stretch>
        </p:blipFill>
        <p:spPr>
          <a:xfrm>
            <a:off x="1818154" y="3228837"/>
            <a:ext cx="4514850" cy="2857500"/>
          </a:xfrm>
          <a:prstGeom prst="rect">
            <a:avLst/>
          </a:prstGeom>
        </p:spPr>
      </p:pic>
    </p:spTree>
    <p:extLst>
      <p:ext uri="{BB962C8B-B14F-4D97-AF65-F5344CB8AC3E}">
        <p14:creationId xmlns:p14="http://schemas.microsoft.com/office/powerpoint/2010/main" val="4097142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52</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895319" y="2848572"/>
            <a:ext cx="1209675" cy="1790700"/>
          </a:xfrm>
          <a:prstGeom prst="rect">
            <a:avLst/>
          </a:prstGeom>
        </p:spPr>
      </p:pic>
      <p:pic>
        <p:nvPicPr>
          <p:cNvPr id="5" name="图片 4" descr="文本&#10;&#10;描述已自动生成">
            <a:extLst>
              <a:ext uri="{FF2B5EF4-FFF2-40B4-BE49-F238E27FC236}">
                <a16:creationId xmlns:a16="http://schemas.microsoft.com/office/drawing/2014/main" id="{8D88F936-F1A7-4604-83BC-91C298155A90}"/>
              </a:ext>
            </a:extLst>
          </p:cNvPr>
          <p:cNvPicPr>
            <a:picLocks noChangeAspect="1"/>
          </p:cNvPicPr>
          <p:nvPr/>
        </p:nvPicPr>
        <p:blipFill>
          <a:blip r:embed="rId3"/>
          <a:stretch>
            <a:fillRect/>
          </a:stretch>
        </p:blipFill>
        <p:spPr>
          <a:xfrm>
            <a:off x="4714248" y="2848572"/>
            <a:ext cx="3657600" cy="2951556"/>
          </a:xfrm>
          <a:prstGeom prst="rect">
            <a:avLst/>
          </a:prstGeom>
        </p:spPr>
      </p:pic>
    </p:spTree>
    <p:extLst>
      <p:ext uri="{BB962C8B-B14F-4D97-AF65-F5344CB8AC3E}">
        <p14:creationId xmlns:p14="http://schemas.microsoft.com/office/powerpoint/2010/main" val="2333507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RTL Export Results (Place and Route Option Unchecked)</a:t>
            </a:r>
          </a:p>
        </p:txBody>
      </p:sp>
      <p:sp>
        <p:nvSpPr>
          <p:cNvPr id="2" name="Content Placeholder 1"/>
          <p:cNvSpPr>
            <a:spLocks noGrp="1"/>
          </p:cNvSpPr>
          <p:nvPr>
            <p:ph idx="1"/>
          </p:nvPr>
        </p:nvSpPr>
        <p:spPr/>
        <p:txBody>
          <a:bodyPr/>
          <a:lstStyle/>
          <a:p>
            <a:r>
              <a:rPr lang="en-US" dirty="0" err="1"/>
              <a:t>Impl</a:t>
            </a:r>
            <a:r>
              <a:rPr lang="en-US" dirty="0"/>
              <a:t> directory created</a:t>
            </a:r>
          </a:p>
          <a:p>
            <a:pPr lvl="1"/>
            <a:r>
              <a:rPr lang="en-US" dirty="0"/>
              <a:t>Will contain a sub-directory for both VHDL and Verilog along with the </a:t>
            </a:r>
            <a:r>
              <a:rPr lang="en-US" dirty="0" err="1"/>
              <a:t>ip</a:t>
            </a:r>
            <a:r>
              <a:rPr lang="en-US" dirty="0"/>
              <a:t> directory</a:t>
            </a:r>
          </a:p>
          <a:p>
            <a:r>
              <a:rPr lang="en-US" dirty="0"/>
              <a:t>No report will be created</a:t>
            </a:r>
          </a:p>
          <a:p>
            <a:r>
              <a:rPr lang="en-US" dirty="0"/>
              <a:t>Observe the console</a:t>
            </a:r>
          </a:p>
          <a:p>
            <a:pPr lvl="1"/>
            <a:r>
              <a:rPr lang="en-US" dirty="0"/>
              <a:t>No packing, routing phases</a:t>
            </a:r>
          </a:p>
          <a:p>
            <a:pPr lvl="1"/>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53</a:t>
            </a:fld>
            <a:endParaRPr lang="en-US" dirty="0"/>
          </a:p>
        </p:txBody>
      </p:sp>
      <p:pic>
        <p:nvPicPr>
          <p:cNvPr id="9" name="Picture 8">
            <a:extLst>
              <a:ext uri="{FF2B5EF4-FFF2-40B4-BE49-F238E27FC236}">
                <a16:creationId xmlns:a16="http://schemas.microsoft.com/office/drawing/2014/main" id="{064F1AB2-28DB-44C2-AE5B-F4EA68B94C1F}"/>
              </a:ext>
            </a:extLst>
          </p:cNvPr>
          <p:cNvPicPr>
            <a:picLocks noChangeAspect="1"/>
          </p:cNvPicPr>
          <p:nvPr/>
        </p:nvPicPr>
        <p:blipFill>
          <a:blip r:embed="rId2"/>
          <a:stretch>
            <a:fillRect/>
          </a:stretch>
        </p:blipFill>
        <p:spPr>
          <a:xfrm>
            <a:off x="8339138" y="2533650"/>
            <a:ext cx="1209675" cy="1790700"/>
          </a:xfrm>
          <a:prstGeom prst="rect">
            <a:avLst/>
          </a:prstGeom>
        </p:spPr>
      </p:pic>
      <p:pic>
        <p:nvPicPr>
          <p:cNvPr id="11" name="Picture 10">
            <a:extLst>
              <a:ext uri="{FF2B5EF4-FFF2-40B4-BE49-F238E27FC236}">
                <a16:creationId xmlns:a16="http://schemas.microsoft.com/office/drawing/2014/main" id="{F1E5F168-2E92-4A05-B13D-C1FB5BDB9D5E}"/>
              </a:ext>
            </a:extLst>
          </p:cNvPr>
          <p:cNvPicPr>
            <a:picLocks noChangeAspect="1"/>
          </p:cNvPicPr>
          <p:nvPr/>
        </p:nvPicPr>
        <p:blipFill>
          <a:blip r:embed="rId3"/>
          <a:stretch>
            <a:fillRect/>
          </a:stretch>
        </p:blipFill>
        <p:spPr>
          <a:xfrm>
            <a:off x="1085038" y="3429001"/>
            <a:ext cx="5942012" cy="2355583"/>
          </a:xfrm>
          <a:prstGeom prst="rect">
            <a:avLst/>
          </a:prstGeom>
        </p:spPr>
      </p:pic>
    </p:spTree>
    <p:extLst>
      <p:ext uri="{BB962C8B-B14F-4D97-AF65-F5344CB8AC3E}">
        <p14:creationId xmlns:p14="http://schemas.microsoft.com/office/powerpoint/2010/main" val="1532778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A276-6ABA-4314-9092-49154D8FA684}"/>
              </a:ext>
            </a:extLst>
          </p:cNvPr>
          <p:cNvSpPr>
            <a:spLocks noGrp="1"/>
          </p:cNvSpPr>
          <p:nvPr>
            <p:ph type="title"/>
          </p:nvPr>
        </p:nvSpPr>
        <p:spPr/>
        <p:txBody>
          <a:bodyPr/>
          <a:lstStyle/>
          <a:p>
            <a:r>
              <a:rPr lang="en-US" altLang="zh-CN" dirty="0"/>
              <a:t>Design Analysis</a:t>
            </a:r>
            <a:endParaRPr lang="zh-CN" altLang="en-US" dirty="0"/>
          </a:p>
        </p:txBody>
      </p:sp>
    </p:spTree>
    <p:extLst>
      <p:ext uri="{BB962C8B-B14F-4D97-AF65-F5344CB8AC3E}">
        <p14:creationId xmlns:p14="http://schemas.microsoft.com/office/powerpoint/2010/main" val="6751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40B971-8743-4FCE-9DAD-41D6C38843F9}"/>
              </a:ext>
            </a:extLst>
          </p:cNvPr>
          <p:cNvPicPr>
            <a:picLocks noChangeAspect="1"/>
          </p:cNvPicPr>
          <p:nvPr/>
        </p:nvPicPr>
        <p:blipFill>
          <a:blip r:embed="rId2"/>
          <a:stretch>
            <a:fillRect/>
          </a:stretch>
        </p:blipFill>
        <p:spPr>
          <a:xfrm>
            <a:off x="2818506" y="1529046"/>
            <a:ext cx="6417828" cy="4693399"/>
          </a:xfrm>
          <a:prstGeom prst="rect">
            <a:avLst/>
          </a:prstGeom>
        </p:spPr>
      </p:pic>
      <p:sp>
        <p:nvSpPr>
          <p:cNvPr id="5" name="Title 4"/>
          <p:cNvSpPr>
            <a:spLocks noGrp="1"/>
          </p:cNvSpPr>
          <p:nvPr>
            <p:ph type="title"/>
          </p:nvPr>
        </p:nvSpPr>
        <p:spPr/>
        <p:txBody>
          <a:bodyPr/>
          <a:lstStyle/>
          <a:p>
            <a:r>
              <a:rPr lang="en-US" dirty="0"/>
              <a:t>Analysis Perspective</a:t>
            </a:r>
          </a:p>
        </p:txBody>
      </p:sp>
      <p:sp>
        <p:nvSpPr>
          <p:cNvPr id="6" name="Content Placeholder 5"/>
          <p:cNvSpPr>
            <a:spLocks noGrp="1"/>
          </p:cNvSpPr>
          <p:nvPr>
            <p:ph idx="1"/>
          </p:nvPr>
        </p:nvSpPr>
        <p:spPr>
          <a:xfrm>
            <a:off x="649119" y="1303020"/>
            <a:ext cx="10512862" cy="4759404"/>
          </a:xfrm>
        </p:spPr>
        <p:txBody>
          <a:bodyPr/>
          <a:lstStyle/>
          <a:p>
            <a:pPr lvl="0"/>
            <a:r>
              <a:rPr lang="en-US" dirty="0"/>
              <a:t>Perspective for design analysis</a:t>
            </a:r>
          </a:p>
          <a:p>
            <a:pPr lvl="1"/>
            <a:r>
              <a:rPr lang="en-US" dirty="0"/>
              <a:t>Allows interactive analysis</a:t>
            </a:r>
          </a:p>
          <a:p>
            <a:endParaRPr lang="en-US" dirty="0"/>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55</a:t>
            </a:fld>
            <a:endParaRPr lang="en-US" dirty="0"/>
          </a:p>
        </p:txBody>
      </p:sp>
      <p:pic>
        <p:nvPicPr>
          <p:cNvPr id="8" name="Picture 7">
            <a:extLst>
              <a:ext uri="{FF2B5EF4-FFF2-40B4-BE49-F238E27FC236}">
                <a16:creationId xmlns:a16="http://schemas.microsoft.com/office/drawing/2014/main" id="{DE68D723-9707-42F4-AAA7-7953C144AC14}"/>
              </a:ext>
            </a:extLst>
          </p:cNvPr>
          <p:cNvPicPr>
            <a:picLocks noChangeAspect="1"/>
          </p:cNvPicPr>
          <p:nvPr/>
        </p:nvPicPr>
        <p:blipFill rotWithShape="1">
          <a:blip r:embed="rId3"/>
          <a:srcRect l="1" t="6074" r="1929" b="3718"/>
          <a:stretch/>
        </p:blipFill>
        <p:spPr>
          <a:xfrm>
            <a:off x="3290095" y="3303508"/>
            <a:ext cx="1770513" cy="644434"/>
          </a:xfrm>
          <a:prstGeom prst="rect">
            <a:avLst/>
          </a:prstGeom>
        </p:spPr>
      </p:pic>
      <p:pic>
        <p:nvPicPr>
          <p:cNvPr id="9" name="Picture 8">
            <a:extLst>
              <a:ext uri="{FF2B5EF4-FFF2-40B4-BE49-F238E27FC236}">
                <a16:creationId xmlns:a16="http://schemas.microsoft.com/office/drawing/2014/main" id="{AF5F4A7E-72A3-4D84-A7CE-DBB20A02EF6E}"/>
              </a:ext>
            </a:extLst>
          </p:cNvPr>
          <p:cNvPicPr>
            <a:picLocks noChangeAspect="1"/>
          </p:cNvPicPr>
          <p:nvPr/>
        </p:nvPicPr>
        <p:blipFill>
          <a:blip r:embed="rId4"/>
          <a:stretch>
            <a:fillRect/>
          </a:stretch>
        </p:blipFill>
        <p:spPr>
          <a:xfrm>
            <a:off x="3089501" y="5058237"/>
            <a:ext cx="2171700" cy="685800"/>
          </a:xfrm>
          <a:prstGeom prst="rect">
            <a:avLst/>
          </a:prstGeom>
        </p:spPr>
      </p:pic>
      <p:pic>
        <p:nvPicPr>
          <p:cNvPr id="11" name="Picture 10">
            <a:extLst>
              <a:ext uri="{FF2B5EF4-FFF2-40B4-BE49-F238E27FC236}">
                <a16:creationId xmlns:a16="http://schemas.microsoft.com/office/drawing/2014/main" id="{7FAADCBA-698F-4403-8B06-737C9E764E0E}"/>
              </a:ext>
            </a:extLst>
          </p:cNvPr>
          <p:cNvPicPr>
            <a:picLocks noChangeAspect="1"/>
          </p:cNvPicPr>
          <p:nvPr/>
        </p:nvPicPr>
        <p:blipFill>
          <a:blip r:embed="rId5"/>
          <a:stretch>
            <a:fillRect/>
          </a:stretch>
        </p:blipFill>
        <p:spPr>
          <a:xfrm>
            <a:off x="6245452" y="3947943"/>
            <a:ext cx="2238375" cy="485775"/>
          </a:xfrm>
          <a:prstGeom prst="rect">
            <a:avLst/>
          </a:prstGeom>
        </p:spPr>
      </p:pic>
    </p:spTree>
    <p:extLst>
      <p:ext uri="{BB962C8B-B14F-4D97-AF65-F5344CB8AC3E}">
        <p14:creationId xmlns:p14="http://schemas.microsoft.com/office/powerpoint/2010/main" val="1639387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56</a:t>
            </a:fld>
            <a:endParaRPr lang="en-US" dirty="0"/>
          </a:p>
        </p:txBody>
      </p:sp>
      <p:pic>
        <p:nvPicPr>
          <p:cNvPr id="5" name="图片 4" descr="图形用户界面&#10;&#10;中度可信度描述已自动生成">
            <a:extLst>
              <a:ext uri="{FF2B5EF4-FFF2-40B4-BE49-F238E27FC236}">
                <a16:creationId xmlns:a16="http://schemas.microsoft.com/office/drawing/2014/main" id="{1A7FC999-9B88-499A-8269-33646A4CD010}"/>
              </a:ext>
            </a:extLst>
          </p:cNvPr>
          <p:cNvPicPr>
            <a:picLocks noChangeAspect="1"/>
          </p:cNvPicPr>
          <p:nvPr/>
        </p:nvPicPr>
        <p:blipFill>
          <a:blip r:embed="rId2"/>
          <a:stretch>
            <a:fillRect/>
          </a:stretch>
        </p:blipFill>
        <p:spPr>
          <a:xfrm>
            <a:off x="2667000" y="991616"/>
            <a:ext cx="6858000" cy="5242590"/>
          </a:xfrm>
          <a:prstGeom prst="rect">
            <a:avLst/>
          </a:prstGeom>
        </p:spPr>
      </p:pic>
    </p:spTree>
    <p:extLst>
      <p:ext uri="{BB962C8B-B14F-4D97-AF65-F5344CB8AC3E}">
        <p14:creationId xmlns:p14="http://schemas.microsoft.com/office/powerpoint/2010/main" val="179277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Analysis</a:t>
            </a:r>
          </a:p>
        </p:txBody>
      </p:sp>
      <p:sp>
        <p:nvSpPr>
          <p:cNvPr id="3" name="Slide Number Placeholder 2"/>
          <p:cNvSpPr>
            <a:spLocks noGrp="1"/>
          </p:cNvSpPr>
          <p:nvPr>
            <p:ph type="sldNum" sz="quarter" idx="10"/>
          </p:nvPr>
        </p:nvSpPr>
        <p:spPr/>
        <p:txBody>
          <a:bodyPr/>
          <a:lstStyle/>
          <a:p>
            <a:pPr>
              <a:defRPr/>
            </a:pPr>
            <a:r>
              <a:rPr lang="en-US"/>
              <a:t>Using Vivado HLS 12 - </a:t>
            </a:r>
            <a:fld id="{060BD193-E118-4B16-863C-C8C12C675E3E}" type="slidenum">
              <a:rPr lang="en-US" smtClean="0"/>
              <a:pPr>
                <a:defRPr/>
              </a:pPr>
              <a:t>57</a:t>
            </a:fld>
            <a:endParaRPr lang="en-US" dirty="0"/>
          </a:p>
        </p:txBody>
      </p:sp>
      <p:pic>
        <p:nvPicPr>
          <p:cNvPr id="2" name="Picture 1">
            <a:extLst>
              <a:ext uri="{FF2B5EF4-FFF2-40B4-BE49-F238E27FC236}">
                <a16:creationId xmlns:a16="http://schemas.microsoft.com/office/drawing/2014/main" id="{1E6714A0-17DC-4596-9275-49D4C67844C1}"/>
              </a:ext>
            </a:extLst>
          </p:cNvPr>
          <p:cNvPicPr>
            <a:picLocks noChangeAspect="1"/>
          </p:cNvPicPr>
          <p:nvPr/>
        </p:nvPicPr>
        <p:blipFill>
          <a:blip r:embed="rId2"/>
          <a:stretch>
            <a:fillRect/>
          </a:stretch>
        </p:blipFill>
        <p:spPr>
          <a:xfrm>
            <a:off x="3144838" y="892629"/>
            <a:ext cx="5113140" cy="5072743"/>
          </a:xfrm>
          <a:prstGeom prst="rect">
            <a:avLst/>
          </a:prstGeom>
        </p:spPr>
      </p:pic>
    </p:spTree>
    <p:extLst>
      <p:ext uri="{BB962C8B-B14F-4D97-AF65-F5344CB8AC3E}">
        <p14:creationId xmlns:p14="http://schemas.microsoft.com/office/powerpoint/2010/main" val="541195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日程表&#10;&#10;描述已自动生成">
            <a:extLst>
              <a:ext uri="{FF2B5EF4-FFF2-40B4-BE49-F238E27FC236}">
                <a16:creationId xmlns:a16="http://schemas.microsoft.com/office/drawing/2014/main" id="{0B4E8364-164C-4E7A-968F-CDD5BF6B4A2A}"/>
              </a:ext>
            </a:extLst>
          </p:cNvPr>
          <p:cNvPicPr>
            <a:picLocks noChangeAspect="1"/>
          </p:cNvPicPr>
          <p:nvPr/>
        </p:nvPicPr>
        <p:blipFill>
          <a:blip r:embed="rId2"/>
          <a:stretch>
            <a:fillRect/>
          </a:stretch>
        </p:blipFill>
        <p:spPr>
          <a:xfrm>
            <a:off x="1687512" y="1154279"/>
            <a:ext cx="9144000" cy="4854898"/>
          </a:xfrm>
          <a:prstGeom prst="rect">
            <a:avLst/>
          </a:prstGeom>
        </p:spPr>
      </p:pic>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58</a:t>
            </a:fld>
            <a:endParaRPr lang="en-US" dirty="0"/>
          </a:p>
        </p:txBody>
      </p:sp>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5316537" y="5814466"/>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6096001" y="3581728"/>
            <a:ext cx="1990725" cy="838200"/>
          </a:xfrm>
          <a:prstGeom prst="rect">
            <a:avLst/>
          </a:prstGeom>
        </p:spPr>
      </p:pic>
    </p:spTree>
    <p:extLst>
      <p:ext uri="{BB962C8B-B14F-4D97-AF65-F5344CB8AC3E}">
        <p14:creationId xmlns:p14="http://schemas.microsoft.com/office/powerpoint/2010/main" val="809475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Analysis</a:t>
            </a:r>
          </a:p>
        </p:txBody>
      </p:sp>
      <p:sp>
        <p:nvSpPr>
          <p:cNvPr id="3" name="Slide Number Placeholder 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59</a:t>
            </a:fld>
            <a:endParaRPr lang="en-US" dirty="0"/>
          </a:p>
        </p:txBody>
      </p:sp>
      <p:pic>
        <p:nvPicPr>
          <p:cNvPr id="4" name="Picture 3">
            <a:extLst>
              <a:ext uri="{FF2B5EF4-FFF2-40B4-BE49-F238E27FC236}">
                <a16:creationId xmlns:a16="http://schemas.microsoft.com/office/drawing/2014/main" id="{E8D0FB4E-0023-4676-9DA8-DD06203FF7FD}"/>
              </a:ext>
            </a:extLst>
          </p:cNvPr>
          <p:cNvPicPr>
            <a:picLocks noChangeAspect="1"/>
          </p:cNvPicPr>
          <p:nvPr/>
        </p:nvPicPr>
        <p:blipFill>
          <a:blip r:embed="rId2"/>
          <a:stretch>
            <a:fillRect/>
          </a:stretch>
        </p:blipFill>
        <p:spPr>
          <a:xfrm>
            <a:off x="2248400" y="1055262"/>
            <a:ext cx="8310884" cy="5206565"/>
          </a:xfrm>
          <a:prstGeom prst="rect">
            <a:avLst/>
          </a:prstGeom>
        </p:spPr>
      </p:pic>
      <p:pic>
        <p:nvPicPr>
          <p:cNvPr id="5" name="Picture 4">
            <a:extLst>
              <a:ext uri="{FF2B5EF4-FFF2-40B4-BE49-F238E27FC236}">
                <a16:creationId xmlns:a16="http://schemas.microsoft.com/office/drawing/2014/main" id="{1DBCBAA9-08C9-4A70-9831-BD401BE88B76}"/>
              </a:ext>
            </a:extLst>
          </p:cNvPr>
          <p:cNvPicPr>
            <a:picLocks noChangeAspect="1"/>
          </p:cNvPicPr>
          <p:nvPr/>
        </p:nvPicPr>
        <p:blipFill>
          <a:blip r:embed="rId3"/>
          <a:stretch>
            <a:fillRect/>
          </a:stretch>
        </p:blipFill>
        <p:spPr>
          <a:xfrm>
            <a:off x="2893919" y="5353330"/>
            <a:ext cx="1885950" cy="561975"/>
          </a:xfrm>
          <a:prstGeom prst="rect">
            <a:avLst/>
          </a:prstGeom>
        </p:spPr>
      </p:pic>
      <p:pic>
        <p:nvPicPr>
          <p:cNvPr id="6" name="Picture 5">
            <a:extLst>
              <a:ext uri="{FF2B5EF4-FFF2-40B4-BE49-F238E27FC236}">
                <a16:creationId xmlns:a16="http://schemas.microsoft.com/office/drawing/2014/main" id="{0A8E5FF5-1714-491F-B90E-4458AC60E7CE}"/>
              </a:ext>
            </a:extLst>
          </p:cNvPr>
          <p:cNvPicPr>
            <a:picLocks noChangeAspect="1"/>
          </p:cNvPicPr>
          <p:nvPr/>
        </p:nvPicPr>
        <p:blipFill>
          <a:blip r:embed="rId4"/>
          <a:stretch>
            <a:fillRect/>
          </a:stretch>
        </p:blipFill>
        <p:spPr>
          <a:xfrm>
            <a:off x="7441963" y="3429000"/>
            <a:ext cx="1990725" cy="838200"/>
          </a:xfrm>
          <a:prstGeom prst="rect">
            <a:avLst/>
          </a:prstGeom>
        </p:spPr>
      </p:pic>
    </p:spTree>
    <p:extLst>
      <p:ext uri="{BB962C8B-B14F-4D97-AF65-F5344CB8AC3E}">
        <p14:creationId xmlns:p14="http://schemas.microsoft.com/office/powerpoint/2010/main" val="169791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描述已自动生成">
            <a:extLst>
              <a:ext uri="{FF2B5EF4-FFF2-40B4-BE49-F238E27FC236}">
                <a16:creationId xmlns:a16="http://schemas.microsoft.com/office/drawing/2014/main" id="{9E200FBB-B1F3-4761-B7D7-2423AF4F2771}"/>
              </a:ext>
            </a:extLst>
          </p:cNvPr>
          <p:cNvPicPr>
            <a:picLocks noChangeAspect="1"/>
          </p:cNvPicPr>
          <p:nvPr/>
        </p:nvPicPr>
        <p:blipFill>
          <a:blip r:embed="rId3"/>
          <a:stretch>
            <a:fillRect/>
          </a:stretch>
        </p:blipFill>
        <p:spPr>
          <a:xfrm>
            <a:off x="1896376" y="1244506"/>
            <a:ext cx="8742066" cy="4572000"/>
          </a:xfrm>
          <a:prstGeom prst="rect">
            <a:avLst/>
          </a:prstGeom>
        </p:spPr>
      </p:pic>
      <p:sp>
        <p:nvSpPr>
          <p:cNvPr id="2" name="Title 1"/>
          <p:cNvSpPr>
            <a:spLocks noGrp="1"/>
          </p:cNvSpPr>
          <p:nvPr>
            <p:ph type="title"/>
          </p:nvPr>
        </p:nvSpPr>
        <p:spPr/>
        <p:txBody>
          <a:bodyPr/>
          <a:lstStyle/>
          <a:p>
            <a:r>
              <a:rPr lang="en-US" dirty="0"/>
              <a:t>Vitis HLS GUI</a:t>
            </a:r>
          </a:p>
        </p:txBody>
      </p:sp>
      <p:sp>
        <p:nvSpPr>
          <p:cNvPr id="21" name="Slide Number Placeholder 2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a:t>
            </a:fld>
            <a:endParaRPr lang="en-US" dirty="0"/>
          </a:p>
        </p:txBody>
      </p:sp>
      <p:grpSp>
        <p:nvGrpSpPr>
          <p:cNvPr id="3" name="Group 17"/>
          <p:cNvGrpSpPr/>
          <p:nvPr/>
        </p:nvGrpSpPr>
        <p:grpSpPr>
          <a:xfrm>
            <a:off x="3480661" y="1539240"/>
            <a:ext cx="5721938" cy="2859838"/>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1896377" y="1539240"/>
            <a:ext cx="1584285" cy="4028393"/>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9202600" y="1529438"/>
            <a:ext cx="1435843" cy="2915948"/>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6740836" y="2584090"/>
              <a:ext cx="1930767"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3480662" y="4399079"/>
            <a:ext cx="7157781" cy="1168555"/>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altLang="zh-CN" dirty="0"/>
              <a:t>unction Call Graph</a:t>
            </a:r>
            <a:endParaRPr lang="en-US" dirty="0"/>
          </a:p>
        </p:txBody>
      </p:sp>
      <p:sp>
        <p:nvSpPr>
          <p:cNvPr id="3" name="Slide Number Placeholder 2"/>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60</a:t>
            </a:fld>
            <a:endParaRPr lang="en-US" dirty="0"/>
          </a:p>
        </p:txBody>
      </p:sp>
      <p:pic>
        <p:nvPicPr>
          <p:cNvPr id="4" name="图片 3">
            <a:extLst>
              <a:ext uri="{FF2B5EF4-FFF2-40B4-BE49-F238E27FC236}">
                <a16:creationId xmlns:a16="http://schemas.microsoft.com/office/drawing/2014/main" id="{430DD921-8819-484B-8339-627334B35577}"/>
              </a:ext>
            </a:extLst>
          </p:cNvPr>
          <p:cNvPicPr>
            <a:picLocks noChangeAspect="1"/>
          </p:cNvPicPr>
          <p:nvPr/>
        </p:nvPicPr>
        <p:blipFill>
          <a:blip r:embed="rId2"/>
          <a:stretch>
            <a:fillRect/>
          </a:stretch>
        </p:blipFill>
        <p:spPr>
          <a:xfrm>
            <a:off x="1776000" y="1014383"/>
            <a:ext cx="8640000" cy="5107994"/>
          </a:xfrm>
          <a:prstGeom prst="rect">
            <a:avLst/>
          </a:prstGeom>
        </p:spPr>
      </p:pic>
    </p:spTree>
    <p:extLst>
      <p:ext uri="{BB962C8B-B14F-4D97-AF65-F5344CB8AC3E}">
        <p14:creationId xmlns:p14="http://schemas.microsoft.com/office/powerpoint/2010/main" val="3664760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3AD0-267B-453F-90F0-32B7EAB36636}"/>
              </a:ext>
            </a:extLst>
          </p:cNvPr>
          <p:cNvSpPr>
            <a:spLocks noGrp="1"/>
          </p:cNvSpPr>
          <p:nvPr>
            <p:ph type="title"/>
          </p:nvPr>
        </p:nvSpPr>
        <p:spPr/>
        <p:txBody>
          <a:bodyPr/>
          <a:lstStyle/>
          <a:p>
            <a:r>
              <a:rPr lang="en-US" altLang="zh-CN" dirty="0"/>
              <a:t>Other Ways to use Vitis HLS</a:t>
            </a:r>
            <a:endParaRPr lang="zh-CN" altLang="en-US" dirty="0"/>
          </a:p>
        </p:txBody>
      </p:sp>
    </p:spTree>
    <p:extLst>
      <p:ext uri="{BB962C8B-B14F-4D97-AF65-F5344CB8AC3E}">
        <p14:creationId xmlns:p14="http://schemas.microsoft.com/office/powerpoint/2010/main" val="226517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 Batch Mode</a:t>
            </a:r>
          </a:p>
        </p:txBody>
      </p:sp>
      <p:sp>
        <p:nvSpPr>
          <p:cNvPr id="3" name="Content Placeholder 2"/>
          <p:cNvSpPr>
            <a:spLocks noGrp="1"/>
          </p:cNvSpPr>
          <p:nvPr>
            <p:ph idx="1"/>
          </p:nvPr>
        </p:nvSpPr>
        <p:spPr/>
        <p:txBody>
          <a:bodyPr>
            <a:normAutofit fontScale="85000" lnSpcReduction="20000"/>
          </a:bodyPr>
          <a:lstStyle/>
          <a:p>
            <a:r>
              <a:rPr lang="en-US" sz="2200" dirty="0" err="1"/>
              <a:t>Vivado</a:t>
            </a:r>
            <a:r>
              <a:rPr lang="en-US" sz="2200" dirty="0"/>
              <a:t> HLS can also be run in batch mode</a:t>
            </a:r>
          </a:p>
          <a:p>
            <a:pPr lvl="1"/>
            <a:r>
              <a:rPr lang="en-US" sz="1900" dirty="0"/>
              <a:t>Opening the Command Line Interface (CLI) will give a shell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br>
              <a:rPr lang="en-US" dirty="0"/>
            </a:br>
            <a:br>
              <a:rPr lang="en-US" dirty="0"/>
            </a:br>
            <a:endParaRPr lang="en-US" dirty="0"/>
          </a:p>
          <a:p>
            <a:pPr lvl="1"/>
            <a:r>
              <a:rPr lang="en-US" dirty="0"/>
              <a:t>Supports the commands required to run </a:t>
            </a:r>
            <a:r>
              <a:rPr lang="en-US" dirty="0" err="1"/>
              <a:t>Vivado</a:t>
            </a:r>
            <a:r>
              <a:rPr lang="en-US" dirty="0"/>
              <a:t> HLS &amp; pre-synthesis verification (</a:t>
            </a:r>
            <a:r>
              <a:rPr lang="en-US" dirty="0" err="1"/>
              <a:t>gcc</a:t>
            </a:r>
            <a:r>
              <a:rPr lang="en-US" dirty="0"/>
              <a:t>, g++, </a:t>
            </a:r>
            <a:r>
              <a:rPr lang="en-US" dirty="0" err="1"/>
              <a:t>apcc</a:t>
            </a:r>
            <a:r>
              <a:rPr lang="en-US" dirty="0"/>
              <a:t>, make)</a:t>
            </a:r>
          </a:p>
          <a:p>
            <a:pPr lvl="2">
              <a:buNone/>
            </a:pPr>
            <a:endParaRPr lang="en-US" dirty="0"/>
          </a:p>
        </p:txBody>
      </p:sp>
      <p:sp>
        <p:nvSpPr>
          <p:cNvPr id="13" name="Slide Number Placeholder 12"/>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62</a:t>
            </a:fld>
            <a:endParaRPr lang="en-US" dirty="0"/>
          </a:p>
        </p:txBody>
      </p:sp>
      <p:sp>
        <p:nvSpPr>
          <p:cNvPr id="11"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62</a:t>
            </a:fld>
            <a:endParaRPr lang="en-US" sz="1000" dirty="0">
              <a:solidFill>
                <a:schemeClr val="bg1"/>
              </a:solidFill>
              <a:latin typeface="Arial" charset="0"/>
              <a:ea typeface="ＭＳ Ｐゴシック" pitchFamily="34" charset="-128"/>
              <a:cs typeface="Arial" charset="0"/>
            </a:endParaRPr>
          </a:p>
        </p:txBody>
      </p:sp>
      <p:pic>
        <p:nvPicPr>
          <p:cNvPr id="4" name="Picture 3">
            <a:extLst>
              <a:ext uri="{FF2B5EF4-FFF2-40B4-BE49-F238E27FC236}">
                <a16:creationId xmlns:a16="http://schemas.microsoft.com/office/drawing/2014/main" id="{CCF25238-78FD-45C8-BF4E-990E00637C7B}"/>
              </a:ext>
            </a:extLst>
          </p:cNvPr>
          <p:cNvPicPr>
            <a:picLocks noChangeAspect="1"/>
          </p:cNvPicPr>
          <p:nvPr/>
        </p:nvPicPr>
        <p:blipFill rotWithShape="1">
          <a:blip r:embed="rId2"/>
          <a:srcRect r="19859"/>
          <a:stretch/>
        </p:blipFill>
        <p:spPr>
          <a:xfrm>
            <a:off x="1321753" y="2242341"/>
            <a:ext cx="1743570" cy="2982918"/>
          </a:xfrm>
          <a:prstGeom prst="rect">
            <a:avLst/>
          </a:prstGeom>
        </p:spPr>
      </p:pic>
      <p:pic>
        <p:nvPicPr>
          <p:cNvPr id="9" name="Picture 8">
            <a:extLst>
              <a:ext uri="{FF2B5EF4-FFF2-40B4-BE49-F238E27FC236}">
                <a16:creationId xmlns:a16="http://schemas.microsoft.com/office/drawing/2014/main" id="{7EA0531B-B638-4429-9836-10D1627F21EF}"/>
              </a:ext>
            </a:extLst>
          </p:cNvPr>
          <p:cNvPicPr>
            <a:picLocks noChangeAspect="1"/>
          </p:cNvPicPr>
          <p:nvPr/>
        </p:nvPicPr>
        <p:blipFill>
          <a:blip r:embed="rId3"/>
          <a:stretch>
            <a:fillRect/>
          </a:stretch>
        </p:blipFill>
        <p:spPr>
          <a:xfrm>
            <a:off x="4917252" y="2973164"/>
            <a:ext cx="4392800" cy="1739157"/>
          </a:xfrm>
          <a:prstGeom prst="rect">
            <a:avLst/>
          </a:prstGeom>
        </p:spPr>
      </p:pic>
      <p:sp>
        <p:nvSpPr>
          <p:cNvPr id="10" name="Right Arrow 5">
            <a:extLst>
              <a:ext uri="{FF2B5EF4-FFF2-40B4-BE49-F238E27FC236}">
                <a16:creationId xmlns:a16="http://schemas.microsoft.com/office/drawing/2014/main" id="{721C695B-CAF9-4755-8B35-D0D2632E0398}"/>
              </a:ext>
            </a:extLst>
          </p:cNvPr>
          <p:cNvSpPr/>
          <p:nvPr/>
        </p:nvSpPr>
        <p:spPr>
          <a:xfrm>
            <a:off x="3190217" y="3899965"/>
            <a:ext cx="1586993"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Vitis HLS CLI</a:t>
            </a:r>
          </a:p>
        </p:txBody>
      </p:sp>
      <p:sp>
        <p:nvSpPr>
          <p:cNvPr id="3" name="Content Placeholder 2"/>
          <p:cNvSpPr>
            <a:spLocks noGrp="1"/>
          </p:cNvSpPr>
          <p:nvPr>
            <p:ph idx="1"/>
          </p:nvPr>
        </p:nvSpPr>
        <p:spPr>
          <a:xfrm>
            <a:off x="647700" y="1142544"/>
            <a:ext cx="10515600" cy="4759404"/>
          </a:xfrm>
        </p:spPr>
        <p:txBody>
          <a:bodyPr/>
          <a:lstStyle/>
          <a:p>
            <a:r>
              <a:rPr lang="en-US" dirty="0"/>
              <a:t>Invoke Vitis HLS in interactive mode</a:t>
            </a:r>
          </a:p>
          <a:p>
            <a:pPr lvl="1"/>
            <a:r>
              <a:rPr lang="en-US" dirty="0"/>
              <a:t>Type Tcl commands one at a time</a:t>
            </a:r>
          </a:p>
          <a:p>
            <a:pPr lvl="1">
              <a:buNone/>
            </a:pPr>
            <a:endParaRPr lang="en-US" dirty="0"/>
          </a:p>
          <a:p>
            <a:r>
              <a:rPr lang="en-US" dirty="0"/>
              <a:t>Execute Vitis HLS using a Tcl batch file</a:t>
            </a:r>
          </a:p>
          <a:p>
            <a:pPr lvl="1"/>
            <a:r>
              <a:rPr lang="en-US" dirty="0"/>
              <a:t>Allows multiple runs to be scripted and automated</a:t>
            </a:r>
          </a:p>
          <a:p>
            <a:pPr lvl="1"/>
            <a:endParaRPr lang="en-US" dirty="0"/>
          </a:p>
          <a:p>
            <a:r>
              <a:rPr lang="en-US" dirty="0"/>
              <a:t>Open an existing project in the GUI</a:t>
            </a:r>
          </a:p>
          <a:p>
            <a:pPr lvl="1"/>
            <a:r>
              <a:rPr lang="en-US" dirty="0"/>
              <a:t>For analysis, further work or to modify it</a:t>
            </a:r>
          </a:p>
          <a:p>
            <a:pPr lvl="1"/>
            <a:endParaRPr lang="en-US" dirty="0"/>
          </a:p>
          <a:p>
            <a:r>
              <a:rPr lang="en-US" dirty="0"/>
              <a:t>Use the terminal to launch Vitis HLS GUI</a:t>
            </a:r>
          </a:p>
          <a:p>
            <a:pPr lvl="1"/>
            <a:endParaRPr lang="en-US" dirty="0"/>
          </a:p>
        </p:txBody>
      </p:sp>
      <p:sp>
        <p:nvSpPr>
          <p:cNvPr id="11" name="Slide Number Placeholder 10"/>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63</a:t>
            </a:fld>
            <a:endParaRPr lang="en-US" dirty="0"/>
          </a:p>
        </p:txBody>
      </p:sp>
      <p:sp>
        <p:nvSpPr>
          <p:cNvPr id="10"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63</a:t>
            </a:fld>
            <a:endParaRPr lang="en-US" sz="1000" dirty="0">
              <a:solidFill>
                <a:schemeClr val="bg1"/>
              </a:solidFill>
              <a:latin typeface="Arial" charset="0"/>
              <a:ea typeface="ＭＳ Ｐゴシック" pitchFamily="34" charset="-128"/>
              <a:cs typeface="Arial" charset="0"/>
            </a:endParaRPr>
          </a:p>
        </p:txBody>
      </p:sp>
      <p:sp>
        <p:nvSpPr>
          <p:cNvPr id="12" name="TextBox 11">
            <a:extLst>
              <a:ext uri="{FF2B5EF4-FFF2-40B4-BE49-F238E27FC236}">
                <a16:creationId xmlns:a16="http://schemas.microsoft.com/office/drawing/2014/main" id="{AC0D3409-BA83-4CBA-9D73-4BBFDD70A653}"/>
              </a:ext>
            </a:extLst>
          </p:cNvPr>
          <p:cNvSpPr txBox="1"/>
          <p:nvPr/>
        </p:nvSpPr>
        <p:spPr bwMode="auto">
          <a:xfrm>
            <a:off x="1669127" y="2055662"/>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–i </a:t>
            </a:r>
          </a:p>
        </p:txBody>
      </p:sp>
      <p:sp>
        <p:nvSpPr>
          <p:cNvPr id="13" name="TextBox 12">
            <a:extLst>
              <a:ext uri="{FF2B5EF4-FFF2-40B4-BE49-F238E27FC236}">
                <a16:creationId xmlns:a16="http://schemas.microsoft.com/office/drawing/2014/main" id="{CA63BE21-0878-4722-9E86-2EDC51643B2D}"/>
              </a:ext>
            </a:extLst>
          </p:cNvPr>
          <p:cNvSpPr txBox="1"/>
          <p:nvPr/>
        </p:nvSpPr>
        <p:spPr bwMode="auto">
          <a:xfrm>
            <a:off x="1669127" y="454778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–p my.prj </a:t>
            </a:r>
          </a:p>
        </p:txBody>
      </p:sp>
      <p:sp>
        <p:nvSpPr>
          <p:cNvPr id="14" name="TextBox 13">
            <a:extLst>
              <a:ext uri="{FF2B5EF4-FFF2-40B4-BE49-F238E27FC236}">
                <a16:creationId xmlns:a16="http://schemas.microsoft.com/office/drawing/2014/main" id="{FBDC42CB-EFFE-4235-87E8-0A1043183E5C}"/>
              </a:ext>
            </a:extLst>
          </p:cNvPr>
          <p:cNvSpPr txBox="1"/>
          <p:nvPr/>
        </p:nvSpPr>
        <p:spPr bwMode="auto">
          <a:xfrm>
            <a:off x="1669128" y="327060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–f run_aesl.tcl </a:t>
            </a:r>
          </a:p>
        </p:txBody>
      </p:sp>
      <p:sp>
        <p:nvSpPr>
          <p:cNvPr id="15" name="TextBox 14">
            <a:extLst>
              <a:ext uri="{FF2B5EF4-FFF2-40B4-BE49-F238E27FC236}">
                <a16:creationId xmlns:a16="http://schemas.microsoft.com/office/drawing/2014/main" id="{A1074090-73B0-4958-815B-C3FE93D8C71C}"/>
              </a:ext>
            </a:extLst>
          </p:cNvPr>
          <p:cNvSpPr txBox="1"/>
          <p:nvPr/>
        </p:nvSpPr>
        <p:spPr bwMode="auto">
          <a:xfrm>
            <a:off x="1669127" y="5530790"/>
            <a:ext cx="4556207" cy="369332"/>
          </a:xfrm>
          <a:prstGeom prst="rect">
            <a:avLst/>
          </a:prstGeom>
          <a:solidFill>
            <a:srgbClr val="008CA8">
              <a:lumMod val="75000"/>
            </a:srgbClr>
          </a:solidFill>
          <a:ln w="12700" cap="flat" cmpd="sng" algn="ctr">
            <a:solidFill>
              <a:srgbClr val="000000"/>
            </a:solidFill>
            <a:prstDash val="solid"/>
          </a:ln>
          <a:effectLst>
            <a:outerShdw blurRad="40000" dist="20000" dir="5400000" rotWithShape="0">
              <a:srgbClr val="000000">
                <a:alpha val="38000"/>
              </a:srgbClr>
            </a:outerShdw>
          </a:effectLst>
        </p:spPr>
        <p:txBody>
          <a:bodyPr wrap="square" rtlCol="0">
            <a:spAutoFit/>
          </a:bodyPr>
          <a:lstStyle/>
          <a:p>
            <a:pPr algn="ctr" defTabSz="914400" fontAlgn="base">
              <a:spcBef>
                <a:spcPct val="0"/>
              </a:spcBef>
              <a:spcAft>
                <a:spcPct val="0"/>
              </a:spcAft>
              <a:defRPr/>
            </a:pPr>
            <a:r>
              <a:rPr lang="en-US" kern="0" dirty="0">
                <a:solidFill>
                  <a:srgbClr val="FFFFFF"/>
                </a:solidFill>
                <a:latin typeface="Arial"/>
              </a:rPr>
              <a:t>&gt; </a:t>
            </a:r>
            <a:r>
              <a:rPr lang="en-US" kern="0" dirty="0" err="1">
                <a:solidFill>
                  <a:srgbClr val="FFFFFF"/>
                </a:solidFill>
                <a:latin typeface="Arial"/>
              </a:rPr>
              <a:t>vitis_hls</a:t>
            </a:r>
            <a:r>
              <a:rPr lang="en-US" kern="0" dirty="0">
                <a:solidFill>
                  <a:srgbClr val="FFFFFF"/>
                </a:solidFill>
                <a:latin typeface="Arial"/>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64</a:t>
            </a:fld>
            <a:endParaRPr lang="en-US" dirty="0"/>
          </a:p>
        </p:txBody>
      </p:sp>
      <p:pic>
        <p:nvPicPr>
          <p:cNvPr id="6" name="图片 5">
            <a:extLst>
              <a:ext uri="{FF2B5EF4-FFF2-40B4-BE49-F238E27FC236}">
                <a16:creationId xmlns:a16="http://schemas.microsoft.com/office/drawing/2014/main" id="{E163C9BC-8788-4093-921A-C1B0B02943AD}"/>
              </a:ext>
            </a:extLst>
          </p:cNvPr>
          <p:cNvPicPr>
            <a:picLocks noChangeAspect="1"/>
          </p:cNvPicPr>
          <p:nvPr/>
        </p:nvPicPr>
        <p:blipFill>
          <a:blip r:embed="rId2"/>
          <a:stretch>
            <a:fillRect/>
          </a:stretch>
        </p:blipFill>
        <p:spPr>
          <a:xfrm>
            <a:off x="2138335" y="3174247"/>
            <a:ext cx="7915331" cy="27432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Tcl Commands</a:t>
            </a:r>
          </a:p>
        </p:txBody>
      </p:sp>
      <p:sp>
        <p:nvSpPr>
          <p:cNvPr id="3" name="Content Placeholder 2"/>
          <p:cNvSpPr>
            <a:spLocks noGrp="1"/>
          </p:cNvSpPr>
          <p:nvPr>
            <p:ph idx="1"/>
          </p:nvPr>
        </p:nvSpPr>
        <p:spPr/>
        <p:txBody>
          <a:bodyPr>
            <a:normAutofit/>
          </a:bodyPr>
          <a:lstStyle/>
          <a:p>
            <a:r>
              <a:rPr lang="en-US" dirty="0"/>
              <a:t>When the project is created</a:t>
            </a:r>
          </a:p>
          <a:p>
            <a:pPr lvl="1"/>
            <a:r>
              <a:rPr lang="en-US" dirty="0"/>
              <a:t>All Tcl command to run the project are created in script.tcl</a:t>
            </a:r>
          </a:p>
          <a:p>
            <a:pPr lvl="2"/>
            <a:r>
              <a:rPr lang="en-US" dirty="0"/>
              <a:t>User specified directives are placed in </a:t>
            </a:r>
            <a:r>
              <a:rPr lang="en-US" dirty="0" err="1"/>
              <a:t>directives.tcl</a:t>
            </a:r>
            <a:endParaRPr lang="en-US" dirty="0"/>
          </a:p>
          <a:p>
            <a:pPr lvl="1"/>
            <a:r>
              <a:rPr lang="en-US" dirty="0"/>
              <a:t>Use this as a template from creating </a:t>
            </a:r>
            <a:r>
              <a:rPr lang="en-US" dirty="0" err="1"/>
              <a:t>Tcl</a:t>
            </a:r>
            <a:r>
              <a:rPr lang="en-US" dirty="0"/>
              <a:t> scripts</a:t>
            </a:r>
          </a:p>
          <a:p>
            <a:pPr lvl="2"/>
            <a:r>
              <a:rPr lang="en-US" dirty="0"/>
              <a:t>Uncomment the commands before running the Tcl script </a:t>
            </a:r>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65</a:t>
            </a:fld>
            <a:endParaRPr lang="en-US" dirty="0"/>
          </a:p>
        </p:txBody>
      </p:sp>
      <p:pic>
        <p:nvPicPr>
          <p:cNvPr id="4" name="Picture 3">
            <a:extLst>
              <a:ext uri="{FF2B5EF4-FFF2-40B4-BE49-F238E27FC236}">
                <a16:creationId xmlns:a16="http://schemas.microsoft.com/office/drawing/2014/main" id="{19C68C12-3A27-4719-B273-C18A64F5701E}"/>
              </a:ext>
            </a:extLst>
          </p:cNvPr>
          <p:cNvPicPr>
            <a:picLocks noChangeAspect="1"/>
          </p:cNvPicPr>
          <p:nvPr/>
        </p:nvPicPr>
        <p:blipFill>
          <a:blip r:embed="rId2"/>
          <a:stretch>
            <a:fillRect/>
          </a:stretch>
        </p:blipFill>
        <p:spPr>
          <a:xfrm>
            <a:off x="2418716" y="3010300"/>
            <a:ext cx="7354568" cy="3384004"/>
          </a:xfrm>
          <a:prstGeom prst="rect">
            <a:avLst/>
          </a:prstGeom>
        </p:spPr>
      </p:pic>
    </p:spTree>
    <p:extLst>
      <p:ext uri="{BB962C8B-B14F-4D97-AF65-F5344CB8AC3E}">
        <p14:creationId xmlns:p14="http://schemas.microsoft.com/office/powerpoint/2010/main" val="3397808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a:xfrm>
            <a:off x="647700" y="1049298"/>
            <a:ext cx="10515600" cy="4759404"/>
          </a:xfrm>
        </p:spPr>
        <p:txBody>
          <a:bodyPr>
            <a:normAutofit/>
          </a:bodyPr>
          <a:lstStyle/>
          <a:p>
            <a:endParaRPr lang="en-US" sz="2000" dirty="0"/>
          </a:p>
          <a:p>
            <a:endParaRPr lang="en-US" sz="2000" dirty="0"/>
          </a:p>
          <a:p>
            <a:endParaRPr lang="en-US" sz="2000" dirty="0"/>
          </a:p>
          <a:p>
            <a:endParaRPr lang="en-US" sz="2000" dirty="0"/>
          </a:p>
          <a:p>
            <a:r>
              <a:rPr lang="en-US" sz="2000" dirty="0"/>
              <a:t>Help is always available</a:t>
            </a:r>
          </a:p>
          <a:p>
            <a:pPr lvl="1"/>
            <a:r>
              <a:rPr lang="en-US" sz="1800" dirty="0"/>
              <a:t>The Help Menu</a:t>
            </a:r>
          </a:p>
          <a:p>
            <a:pPr lvl="1"/>
            <a:r>
              <a:rPr lang="en-US" sz="1800" dirty="0"/>
              <a:t>Opens User Guide, Reference Guide and Man Pages</a:t>
            </a:r>
          </a:p>
          <a:p>
            <a:pPr marL="0" indent="0">
              <a:buNone/>
            </a:pPr>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66</a:t>
            </a:fld>
            <a:endParaRPr lang="en-US" dirty="0"/>
          </a:p>
        </p:txBody>
      </p:sp>
      <p:sp>
        <p:nvSpPr>
          <p:cNvPr id="12" name="TextBox 11">
            <a:extLst>
              <a:ext uri="{FF2B5EF4-FFF2-40B4-BE49-F238E27FC236}">
                <a16:creationId xmlns:a16="http://schemas.microsoft.com/office/drawing/2014/main" id="{4D4BEA25-8058-4D46-9358-8865426C066A}"/>
              </a:ext>
            </a:extLst>
          </p:cNvPr>
          <p:cNvSpPr txBox="1"/>
          <p:nvPr/>
        </p:nvSpPr>
        <p:spPr>
          <a:xfrm>
            <a:off x="1728246" y="5683072"/>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2944353" y="1782193"/>
            <a:ext cx="461780" cy="219518"/>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pic>
        <p:nvPicPr>
          <p:cNvPr id="7" name="图片 6">
            <a:extLst>
              <a:ext uri="{FF2B5EF4-FFF2-40B4-BE49-F238E27FC236}">
                <a16:creationId xmlns:a16="http://schemas.microsoft.com/office/drawing/2014/main" id="{54D0B5B9-CEC9-40F5-BA62-FF1856C70907}"/>
              </a:ext>
            </a:extLst>
          </p:cNvPr>
          <p:cNvPicPr>
            <a:picLocks noChangeAspect="1"/>
          </p:cNvPicPr>
          <p:nvPr/>
        </p:nvPicPr>
        <p:blipFill>
          <a:blip r:embed="rId2"/>
          <a:stretch>
            <a:fillRect/>
          </a:stretch>
        </p:blipFill>
        <p:spPr>
          <a:xfrm>
            <a:off x="7331468" y="2867468"/>
            <a:ext cx="4572000" cy="3589754"/>
          </a:xfrm>
          <a:prstGeom prst="rect">
            <a:avLst/>
          </a:prstGeom>
        </p:spPr>
      </p:pic>
      <p:pic>
        <p:nvPicPr>
          <p:cNvPr id="11" name="图片 10">
            <a:extLst>
              <a:ext uri="{FF2B5EF4-FFF2-40B4-BE49-F238E27FC236}">
                <a16:creationId xmlns:a16="http://schemas.microsoft.com/office/drawing/2014/main" id="{4191FE41-662C-4B00-9A3B-F7BAEFD8D887}"/>
              </a:ext>
            </a:extLst>
          </p:cNvPr>
          <p:cNvPicPr>
            <a:picLocks noChangeAspect="1"/>
          </p:cNvPicPr>
          <p:nvPr/>
        </p:nvPicPr>
        <p:blipFill>
          <a:blip r:embed="rId3"/>
          <a:stretch>
            <a:fillRect/>
          </a:stretch>
        </p:blipFill>
        <p:spPr>
          <a:xfrm>
            <a:off x="1030020" y="944096"/>
            <a:ext cx="1902840" cy="1828800"/>
          </a:xfrm>
          <a:prstGeom prst="rect">
            <a:avLst/>
          </a:prstGeom>
        </p:spPr>
      </p:pic>
      <p:pic>
        <p:nvPicPr>
          <p:cNvPr id="15" name="图片 14">
            <a:extLst>
              <a:ext uri="{FF2B5EF4-FFF2-40B4-BE49-F238E27FC236}">
                <a16:creationId xmlns:a16="http://schemas.microsoft.com/office/drawing/2014/main" id="{8A49B4EB-FB93-4217-B1EF-7E487E2BE2B0}"/>
              </a:ext>
            </a:extLst>
          </p:cNvPr>
          <p:cNvPicPr>
            <a:picLocks noChangeAspect="1"/>
          </p:cNvPicPr>
          <p:nvPr/>
        </p:nvPicPr>
        <p:blipFill>
          <a:blip r:embed="rId4"/>
          <a:stretch>
            <a:fillRect/>
          </a:stretch>
        </p:blipFill>
        <p:spPr>
          <a:xfrm>
            <a:off x="3417626" y="967590"/>
            <a:ext cx="6248400" cy="18288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p:txBody>
          <a:bodyPr>
            <a:normAutofit/>
          </a:bodyPr>
          <a:lstStyle/>
          <a:p>
            <a:r>
              <a:rPr lang="en-US" sz="2000" dirty="0"/>
              <a:t>Help is always available</a:t>
            </a:r>
          </a:p>
          <a:p>
            <a:pPr lvl="1"/>
            <a:r>
              <a:rPr lang="en-US" sz="1800" dirty="0"/>
              <a:t>The Help Menu</a:t>
            </a:r>
          </a:p>
          <a:p>
            <a:pPr lvl="1"/>
            <a:r>
              <a:rPr lang="en-US" sz="1800" dirty="0"/>
              <a:t>Opens User Guide, Reference Guide and Man Pages</a:t>
            </a:r>
          </a:p>
          <a:p>
            <a:pPr lvl="1"/>
            <a:endParaRPr lang="en-US" dirty="0"/>
          </a:p>
          <a:p>
            <a:pPr lvl="1"/>
            <a:endParaRPr lang="en-US" sz="1800" dirty="0"/>
          </a:p>
          <a:p>
            <a:pPr lvl="1"/>
            <a:endParaRPr lang="en-US" dirty="0"/>
          </a:p>
          <a:p>
            <a:pPr lvl="1"/>
            <a:endParaRPr lang="en-US" sz="1800" dirty="0"/>
          </a:p>
          <a:p>
            <a:pPr lvl="1">
              <a:buNone/>
            </a:pPr>
            <a:endParaRPr lang="en-US" dirty="0"/>
          </a:p>
          <a:p>
            <a:endParaRPr lang="en-US" sz="2000" dirty="0"/>
          </a:p>
          <a:p>
            <a:r>
              <a:rPr lang="en-US" sz="2000" dirty="0"/>
              <a:t>In interactive mode</a:t>
            </a:r>
          </a:p>
          <a:p>
            <a:pPr lvl="1"/>
            <a:r>
              <a:rPr lang="en-US" sz="1800" dirty="0"/>
              <a:t>The help command lists the man page for all commands</a:t>
            </a:r>
          </a:p>
          <a:p>
            <a:pPr lvl="2"/>
            <a:endParaRPr lang="en-US" dirty="0"/>
          </a:p>
        </p:txBody>
      </p:sp>
      <p:sp>
        <p:nvSpPr>
          <p:cNvPr id="10" name="Slide Number Placeholder 9"/>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67</a:t>
            </a:fld>
            <a:endParaRPr lang="en-US" dirty="0"/>
          </a:p>
        </p:txBody>
      </p:sp>
      <p:pic>
        <p:nvPicPr>
          <p:cNvPr id="4" name="Picture 3">
            <a:extLst>
              <a:ext uri="{FF2B5EF4-FFF2-40B4-BE49-F238E27FC236}">
                <a16:creationId xmlns:a16="http://schemas.microsoft.com/office/drawing/2014/main" id="{D9595FF3-E493-4826-8D5C-2A294609022D}"/>
              </a:ext>
            </a:extLst>
          </p:cNvPr>
          <p:cNvPicPr>
            <a:picLocks noChangeAspect="1"/>
          </p:cNvPicPr>
          <p:nvPr/>
        </p:nvPicPr>
        <p:blipFill>
          <a:blip r:embed="rId2"/>
          <a:stretch>
            <a:fillRect/>
          </a:stretch>
        </p:blipFill>
        <p:spPr>
          <a:xfrm>
            <a:off x="1535888" y="2436548"/>
            <a:ext cx="3059917" cy="2080260"/>
          </a:xfrm>
          <a:prstGeom prst="rect">
            <a:avLst/>
          </a:prstGeom>
        </p:spPr>
      </p:pic>
      <p:pic>
        <p:nvPicPr>
          <p:cNvPr id="5" name="Picture 4">
            <a:extLst>
              <a:ext uri="{FF2B5EF4-FFF2-40B4-BE49-F238E27FC236}">
                <a16:creationId xmlns:a16="http://schemas.microsoft.com/office/drawing/2014/main" id="{3141C41F-85BF-4F33-96B7-CA9A9562E6F0}"/>
              </a:ext>
            </a:extLst>
          </p:cNvPr>
          <p:cNvPicPr>
            <a:picLocks noChangeAspect="1"/>
          </p:cNvPicPr>
          <p:nvPr/>
        </p:nvPicPr>
        <p:blipFill>
          <a:blip r:embed="rId3"/>
          <a:stretch>
            <a:fillRect/>
          </a:stretch>
        </p:blipFill>
        <p:spPr>
          <a:xfrm>
            <a:off x="5644742" y="2668644"/>
            <a:ext cx="6071008" cy="1616068"/>
          </a:xfrm>
          <a:prstGeom prst="rect">
            <a:avLst/>
          </a:prstGeom>
        </p:spPr>
      </p:pic>
      <p:sp>
        <p:nvSpPr>
          <p:cNvPr id="9" name="TextBox 8">
            <a:extLst>
              <a:ext uri="{FF2B5EF4-FFF2-40B4-BE49-F238E27FC236}">
                <a16:creationId xmlns:a16="http://schemas.microsoft.com/office/drawing/2014/main" id="{0F6C0B16-EF46-4042-A79E-FF06E93AD9B6}"/>
              </a:ext>
            </a:extLst>
          </p:cNvPr>
          <p:cNvSpPr txBox="1"/>
          <p:nvPr/>
        </p:nvSpPr>
        <p:spPr>
          <a:xfrm>
            <a:off x="1608968" y="5446927"/>
            <a:ext cx="6143200" cy="707886"/>
          </a:xfrm>
          <a:prstGeom prst="rect">
            <a:avLst/>
          </a:prstGeom>
          <a:solidFill>
            <a:srgbClr val="008CA8">
              <a:lumMod val="75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wrap="square" rtlCol="0">
            <a:spAutoFit/>
          </a:bodyPr>
          <a:lstStyle/>
          <a:p>
            <a:pPr defTabSz="914400" fontAlgn="base">
              <a:spcBef>
                <a:spcPct val="0"/>
              </a:spcBef>
              <a:spcAft>
                <a:spcPct val="0"/>
              </a:spcAft>
              <a:defRPr/>
            </a:pPr>
            <a:r>
              <a:rPr lang="en-US" sz="800" kern="0" dirty="0" err="1">
                <a:solidFill>
                  <a:srgbClr val="FFFFFF"/>
                </a:solidFill>
                <a:latin typeface="Arial"/>
              </a:rPr>
              <a:t>Vivado_hls</a:t>
            </a:r>
            <a:r>
              <a:rPr lang="en-US" sz="800" kern="0" dirty="0">
                <a:solidFill>
                  <a:srgbClr val="FFFFFF"/>
                </a:solidFill>
                <a:latin typeface="Arial"/>
              </a:rPr>
              <a:t>&gt; help </a:t>
            </a:r>
            <a:r>
              <a:rPr lang="en-US" sz="800" kern="0" dirty="0" err="1">
                <a:solidFill>
                  <a:srgbClr val="FFFFFF"/>
                </a:solidFill>
                <a:latin typeface="Arial"/>
              </a:rPr>
              <a:t>add_files</a:t>
            </a:r>
            <a:endParaRPr lang="en-US" sz="800" kern="0" dirty="0">
              <a:solidFill>
                <a:srgbClr val="FFFFFF"/>
              </a:solidFill>
              <a:latin typeface="Arial"/>
            </a:endParaRPr>
          </a:p>
          <a:p>
            <a:pPr defTabSz="914400" fontAlgn="base">
              <a:spcBef>
                <a:spcPct val="0"/>
              </a:spcBef>
              <a:spcAft>
                <a:spcPct val="0"/>
              </a:spcAft>
              <a:defRPr/>
            </a:pPr>
            <a:endParaRPr lang="en-US" sz="800" kern="0" dirty="0">
              <a:solidFill>
                <a:srgbClr val="FFFFFF"/>
              </a:solidFill>
              <a:latin typeface="Arial"/>
            </a:endParaRPr>
          </a:p>
          <a:p>
            <a:pPr defTabSz="914400" fontAlgn="base">
              <a:spcBef>
                <a:spcPct val="0"/>
              </a:spcBef>
              <a:spcAft>
                <a:spcPct val="0"/>
              </a:spcAft>
              <a:defRPr/>
            </a:pPr>
            <a:r>
              <a:rPr lang="en-US" sz="800" kern="0" dirty="0">
                <a:solidFill>
                  <a:srgbClr val="FFFFFF"/>
                </a:solidFill>
                <a:latin typeface="Arial"/>
              </a:rPr>
              <a:t>SYNOPSIS</a:t>
            </a:r>
          </a:p>
          <a:p>
            <a:pPr defTabSz="914400" fontAlgn="base">
              <a:spcBef>
                <a:spcPct val="0"/>
              </a:spcBef>
              <a:spcAft>
                <a:spcPct val="0"/>
              </a:spcAft>
              <a:defRPr/>
            </a:pPr>
            <a:r>
              <a:rPr lang="en-US" sz="800" kern="0" dirty="0">
                <a:solidFill>
                  <a:srgbClr val="FFFFFF"/>
                </a:solidFill>
                <a:latin typeface="Arial"/>
              </a:rPr>
              <a:t>    </a:t>
            </a:r>
            <a:r>
              <a:rPr lang="en-US" sz="800" kern="0" dirty="0" err="1">
                <a:solidFill>
                  <a:srgbClr val="FFFFFF"/>
                </a:solidFill>
                <a:latin typeface="Arial"/>
              </a:rPr>
              <a:t>add_files</a:t>
            </a:r>
            <a:r>
              <a:rPr lang="en-US" sz="800" kern="0" dirty="0">
                <a:solidFill>
                  <a:srgbClr val="FFFFFF"/>
                </a:solidFill>
                <a:latin typeface="Arial"/>
              </a:rPr>
              <a:t>  [OPTIONS] &lt;</a:t>
            </a:r>
            <a:r>
              <a:rPr lang="en-US" sz="800" kern="0" dirty="0" err="1">
                <a:solidFill>
                  <a:srgbClr val="FFFFFF"/>
                </a:solidFill>
                <a:latin typeface="Arial"/>
              </a:rPr>
              <a:t>src_files</a:t>
            </a:r>
            <a:r>
              <a:rPr lang="en-US" sz="800" kern="0" dirty="0">
                <a:solidFill>
                  <a:srgbClr val="FFFFFF"/>
                </a:solidFill>
                <a:latin typeface="Arial"/>
              </a:rPr>
              <a:t>&gt;</a:t>
            </a:r>
          </a:p>
          <a:p>
            <a:pPr defTabSz="914400" fontAlgn="base">
              <a:spcBef>
                <a:spcPct val="0"/>
              </a:spcBef>
              <a:spcAft>
                <a:spcPct val="0"/>
              </a:spcAft>
              <a:defRPr/>
            </a:pPr>
            <a:r>
              <a:rPr lang="en-US" sz="800" kern="0" dirty="0">
                <a:solidFill>
                  <a:srgbClr val="FFFFFF"/>
                </a:solidFill>
                <a:latin typeface="Arial"/>
              </a:rPr>
              <a:t>Etc…</a:t>
            </a:r>
          </a:p>
        </p:txBody>
      </p:sp>
      <p:sp>
        <p:nvSpPr>
          <p:cNvPr id="12" name="TextBox 11">
            <a:extLst>
              <a:ext uri="{FF2B5EF4-FFF2-40B4-BE49-F238E27FC236}">
                <a16:creationId xmlns:a16="http://schemas.microsoft.com/office/drawing/2014/main" id="{4D4BEA25-8058-4D46-9358-8865426C066A}"/>
              </a:ext>
            </a:extLst>
          </p:cNvPr>
          <p:cNvSpPr txBox="1"/>
          <p:nvPr/>
        </p:nvSpPr>
        <p:spPr>
          <a:xfrm>
            <a:off x="8164122" y="5463525"/>
            <a:ext cx="3378760" cy="461665"/>
          </a:xfrm>
          <a:prstGeom prst="rect">
            <a:avLst/>
          </a:prstGeom>
          <a:solidFill>
            <a:srgbClr val="FFFF99"/>
          </a:solidFill>
          <a:ln w="19050">
            <a:solidFill>
              <a:srgbClr val="000000"/>
            </a:solidFill>
          </a:ln>
          <a:effectLst>
            <a:innerShdw blurRad="63500" dist="50800" dir="2700000">
              <a:prstClr val="black">
                <a:alpha val="50000"/>
              </a:prstClr>
            </a:innerShdw>
          </a:effectLst>
        </p:spPr>
        <p:txBody>
          <a:bodyPr wrap="square" rtlCol="0">
            <a:spAutoFit/>
          </a:bodyPr>
          <a:lstStyle/>
          <a:p>
            <a:pPr algn="ctr" defTabSz="914400" fontAlgn="base">
              <a:spcBef>
                <a:spcPct val="0"/>
              </a:spcBef>
              <a:spcAft>
                <a:spcPct val="0"/>
              </a:spcAft>
              <a:defRPr/>
            </a:pPr>
            <a:r>
              <a:rPr lang="en-US" sz="1200" b="1" kern="0" dirty="0">
                <a:solidFill>
                  <a:srgbClr val="000000"/>
                </a:solidFill>
              </a:rPr>
              <a:t>Auto-Complete all commands using the tab key</a:t>
            </a:r>
          </a:p>
        </p:txBody>
      </p:sp>
      <p:sp>
        <p:nvSpPr>
          <p:cNvPr id="13" name="Right Arrow 5">
            <a:extLst>
              <a:ext uri="{FF2B5EF4-FFF2-40B4-BE49-F238E27FC236}">
                <a16:creationId xmlns:a16="http://schemas.microsoft.com/office/drawing/2014/main" id="{F5056886-EBD5-4457-8889-31AE91E6B9DA}"/>
              </a:ext>
            </a:extLst>
          </p:cNvPr>
          <p:cNvSpPr/>
          <p:nvPr/>
        </p:nvSpPr>
        <p:spPr>
          <a:xfrm>
            <a:off x="4542887" y="3429001"/>
            <a:ext cx="1154772" cy="268835"/>
          </a:xfrm>
          <a:prstGeom prst="rightArrow">
            <a:avLst/>
          </a:prstGeom>
          <a:gradFill rotWithShape="1">
            <a:gsLst>
              <a:gs pos="0">
                <a:srgbClr val="008CA8">
                  <a:shade val="51000"/>
                  <a:satMod val="130000"/>
                </a:srgbClr>
              </a:gs>
              <a:gs pos="80000">
                <a:srgbClr val="008CA8">
                  <a:shade val="93000"/>
                  <a:satMod val="130000"/>
                </a:srgbClr>
              </a:gs>
              <a:gs pos="100000">
                <a:srgbClr val="008CA8">
                  <a:shade val="94000"/>
                  <a:satMod val="135000"/>
                </a:srgbClr>
              </a:gs>
            </a:gsLst>
            <a:lin ang="16200000" scaled="0"/>
          </a:gradFill>
          <a:ln w="9525" cap="flat" cmpd="sng" algn="ctr">
            <a:solidFill>
              <a:srgbClr val="008CA8">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fontAlgn="base">
              <a:spcBef>
                <a:spcPct val="0"/>
              </a:spcBef>
              <a:spcAft>
                <a:spcPct val="0"/>
              </a:spcAft>
              <a:defRPr/>
            </a:pPr>
            <a:endParaRPr lang="en-US" kern="0">
              <a:solidFill>
                <a:srgbClr val="FFFFFF"/>
              </a:solidFill>
              <a:latin typeface="Arial"/>
            </a:endParaRPr>
          </a:p>
        </p:txBody>
      </p:sp>
    </p:spTree>
    <p:extLst>
      <p:ext uri="{BB962C8B-B14F-4D97-AF65-F5344CB8AC3E}">
        <p14:creationId xmlns:p14="http://schemas.microsoft.com/office/powerpoint/2010/main" val="3385062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ECC3-0B8A-467D-B73B-2D8BA4CC66FA}"/>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424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Vitis HLS can be run under Windows 10,  Red Hat Linux, Cent OS, and Ubuntu</a:t>
            </a:r>
          </a:p>
          <a:p>
            <a:r>
              <a:rPr lang="en-US" dirty="0"/>
              <a:t>Vitis HLS can be invoked through GUI and command line in Windows OS, and command line in Linux</a:t>
            </a:r>
          </a:p>
          <a:p>
            <a:r>
              <a:rPr lang="en-US"/>
              <a:t>Vitis </a:t>
            </a:r>
            <a:r>
              <a:rPr lang="en-US" dirty="0"/>
              <a:t>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69</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69</a:t>
            </a:fld>
            <a:endParaRPr lang="en-US" sz="1000" dirty="0">
              <a:solidFill>
                <a:schemeClr val="bg1"/>
              </a:solidFill>
              <a:latin typeface="Arial" charset="0"/>
              <a:ea typeface="ＭＳ Ｐゴシック" pitchFamily="34" charset="-128"/>
              <a:cs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446777-977F-4034-870C-3EE9BDFAEAC1}"/>
              </a:ext>
            </a:extLst>
          </p:cNvPr>
          <p:cNvPicPr>
            <a:picLocks noChangeAspect="1"/>
          </p:cNvPicPr>
          <p:nvPr/>
        </p:nvPicPr>
        <p:blipFill>
          <a:blip r:embed="rId3"/>
          <a:stretch>
            <a:fillRect/>
          </a:stretch>
        </p:blipFill>
        <p:spPr>
          <a:xfrm>
            <a:off x="2213508" y="1505893"/>
            <a:ext cx="7948247" cy="4305300"/>
          </a:xfrm>
          <a:prstGeom prst="rect">
            <a:avLst/>
          </a:prstGeom>
        </p:spPr>
      </p:pic>
      <p:sp>
        <p:nvSpPr>
          <p:cNvPr id="2" name="Title 1"/>
          <p:cNvSpPr>
            <a:spLocks noGrp="1"/>
          </p:cNvSpPr>
          <p:nvPr>
            <p:ph type="title"/>
          </p:nvPr>
        </p:nvSpPr>
        <p:spPr/>
        <p:txBody>
          <a:bodyPr/>
          <a:lstStyle/>
          <a:p>
            <a:r>
              <a:rPr lang="en-US" dirty="0" err="1"/>
              <a:t>Vivado</a:t>
            </a:r>
            <a:r>
              <a:rPr lang="en-US" dirty="0"/>
              <a:t> HLS GUI</a:t>
            </a:r>
          </a:p>
        </p:txBody>
      </p:sp>
      <p:sp>
        <p:nvSpPr>
          <p:cNvPr id="21" name="Slide Number Placeholder 20"/>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a:t>
            </a:fld>
            <a:endParaRPr lang="en-US" dirty="0"/>
          </a:p>
        </p:txBody>
      </p:sp>
      <p:grpSp>
        <p:nvGrpSpPr>
          <p:cNvPr id="3" name="Group 17"/>
          <p:cNvGrpSpPr/>
          <p:nvPr/>
        </p:nvGrpSpPr>
        <p:grpSpPr>
          <a:xfrm>
            <a:off x="4020114" y="1918909"/>
            <a:ext cx="4029854" cy="2651631"/>
            <a:chOff x="4379974" y="1931205"/>
            <a:chExt cx="2112275" cy="1958656"/>
          </a:xfrm>
        </p:grpSpPr>
        <p:sp>
          <p:nvSpPr>
            <p:cNvPr id="10" name="Rectangle 9"/>
            <p:cNvSpPr/>
            <p:nvPr/>
          </p:nvSpPr>
          <p:spPr bwMode="auto">
            <a:xfrm>
              <a:off x="4379974" y="1931205"/>
              <a:ext cx="2112275" cy="1958656"/>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3" name="Rectangle 12"/>
            <p:cNvSpPr/>
            <p:nvPr/>
          </p:nvSpPr>
          <p:spPr bwMode="auto">
            <a:xfrm>
              <a:off x="5032860" y="2584090"/>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Information </a:t>
              </a:r>
            </a:p>
            <a:p>
              <a:pPr algn="ctr" defTabSz="914400" fontAlgn="base">
                <a:spcBef>
                  <a:spcPct val="0"/>
                </a:spcBef>
                <a:spcAft>
                  <a:spcPct val="0"/>
                </a:spcAft>
              </a:pPr>
              <a:r>
                <a:rPr lang="en-US" sz="1200" b="1" dirty="0">
                  <a:solidFill>
                    <a:schemeClr val="tx2">
                      <a:lumMod val="50000"/>
                    </a:schemeClr>
                  </a:solidFill>
                </a:rPr>
                <a:t>Pane</a:t>
              </a:r>
              <a:endParaRPr lang="en-US" sz="1200" b="1" dirty="0">
                <a:solidFill>
                  <a:schemeClr val="tx2">
                    <a:lumMod val="50000"/>
                  </a:schemeClr>
                </a:solidFill>
                <a:latin typeface="Arial" charset="0"/>
              </a:endParaRPr>
            </a:p>
          </p:txBody>
        </p:sp>
      </p:grpSp>
      <p:grpSp>
        <p:nvGrpSpPr>
          <p:cNvPr id="5" name="Group 16"/>
          <p:cNvGrpSpPr/>
          <p:nvPr/>
        </p:nvGrpSpPr>
        <p:grpSpPr>
          <a:xfrm>
            <a:off x="2213508" y="1918909"/>
            <a:ext cx="1806607" cy="3779520"/>
            <a:chOff x="3381445" y="1931205"/>
            <a:chExt cx="960124" cy="3610070"/>
          </a:xfrm>
        </p:grpSpPr>
        <p:sp>
          <p:nvSpPr>
            <p:cNvPr id="9" name="Rectangle 8"/>
            <p:cNvSpPr/>
            <p:nvPr/>
          </p:nvSpPr>
          <p:spPr bwMode="auto">
            <a:xfrm>
              <a:off x="3381445" y="1931205"/>
              <a:ext cx="960124" cy="361007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5" name="Rectangle 14"/>
            <p:cNvSpPr/>
            <p:nvPr/>
          </p:nvSpPr>
          <p:spPr bwMode="auto">
            <a:xfrm>
              <a:off x="3458255" y="3697835"/>
              <a:ext cx="806505"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Project </a:t>
              </a:r>
            </a:p>
            <a:p>
              <a:pPr algn="ctr" defTabSz="914400" fontAlgn="base">
                <a:spcBef>
                  <a:spcPct val="0"/>
                </a:spcBef>
                <a:spcAft>
                  <a:spcPct val="0"/>
                </a:spcAft>
              </a:pPr>
              <a:r>
                <a:rPr lang="en-US" sz="1200" b="1" dirty="0">
                  <a:solidFill>
                    <a:schemeClr val="tx2">
                      <a:lumMod val="50000"/>
                    </a:schemeClr>
                  </a:solidFill>
                </a:rPr>
                <a:t>Explorer</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
        <p:nvSpPr>
          <p:cNvPr id="23"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a:t>
            </a:fld>
            <a:endParaRPr lang="en-US" sz="1000" dirty="0">
              <a:solidFill>
                <a:schemeClr val="bg1"/>
              </a:solidFill>
              <a:latin typeface="Arial" charset="0"/>
              <a:ea typeface="ＭＳ Ｐゴシック" pitchFamily="34" charset="-128"/>
              <a:cs typeface="Arial" charset="0"/>
            </a:endParaRPr>
          </a:p>
        </p:txBody>
      </p:sp>
      <p:grpSp>
        <p:nvGrpSpPr>
          <p:cNvPr id="6" name="Group 18"/>
          <p:cNvGrpSpPr/>
          <p:nvPr/>
        </p:nvGrpSpPr>
        <p:grpSpPr>
          <a:xfrm>
            <a:off x="8049968" y="1918909"/>
            <a:ext cx="2111786" cy="2657273"/>
            <a:chOff x="6530655" y="1931205"/>
            <a:chExt cx="2381110" cy="1958655"/>
          </a:xfrm>
        </p:grpSpPr>
        <p:sp>
          <p:nvSpPr>
            <p:cNvPr id="11" name="Rectangle 10"/>
            <p:cNvSpPr/>
            <p:nvPr/>
          </p:nvSpPr>
          <p:spPr bwMode="auto">
            <a:xfrm>
              <a:off x="6530655" y="1931205"/>
              <a:ext cx="2381110" cy="1958655"/>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4" name="Rectangle 13"/>
            <p:cNvSpPr/>
            <p:nvPr/>
          </p:nvSpPr>
          <p:spPr bwMode="auto">
            <a:xfrm>
              <a:off x="7221945" y="2584090"/>
              <a:ext cx="1067492"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Auxiliary Pane</a:t>
              </a:r>
              <a:endParaRPr lang="en-US" sz="1200" b="1" dirty="0">
                <a:solidFill>
                  <a:schemeClr val="tx2">
                    <a:lumMod val="50000"/>
                  </a:schemeClr>
                </a:solidFill>
                <a:latin typeface="Arial" charset="0"/>
              </a:endParaRPr>
            </a:p>
          </p:txBody>
        </p:sp>
      </p:grpSp>
      <p:grpSp>
        <p:nvGrpSpPr>
          <p:cNvPr id="17" name="Group 19"/>
          <p:cNvGrpSpPr/>
          <p:nvPr/>
        </p:nvGrpSpPr>
        <p:grpSpPr>
          <a:xfrm>
            <a:off x="4020115" y="4576183"/>
            <a:ext cx="6141639" cy="1122247"/>
            <a:chOff x="4379975" y="3928265"/>
            <a:chExt cx="4531790" cy="1613010"/>
          </a:xfrm>
        </p:grpSpPr>
        <p:sp>
          <p:nvSpPr>
            <p:cNvPr id="12" name="Rectangle 11"/>
            <p:cNvSpPr/>
            <p:nvPr/>
          </p:nvSpPr>
          <p:spPr bwMode="auto">
            <a:xfrm>
              <a:off x="4379975" y="3928265"/>
              <a:ext cx="4531790" cy="1613010"/>
            </a:xfrm>
            <a:prstGeom prst="rect">
              <a:avLst/>
            </a:prstGeom>
            <a:noFill/>
            <a:ln w="2857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endParaRPr lang="en-US">
                <a:latin typeface="Arial" charset="0"/>
              </a:endParaRPr>
            </a:p>
          </p:txBody>
        </p:sp>
        <p:sp>
          <p:nvSpPr>
            <p:cNvPr id="16" name="Rectangle 15"/>
            <p:cNvSpPr/>
            <p:nvPr/>
          </p:nvSpPr>
          <p:spPr bwMode="auto">
            <a:xfrm>
              <a:off x="6146605" y="4389125"/>
              <a:ext cx="914993" cy="683181"/>
            </a:xfrm>
            <a:prstGeom prst="rect">
              <a:avLst/>
            </a:prstGeom>
            <a:solidFill>
              <a:schemeClr val="bg1">
                <a:lumMod val="20000"/>
                <a:lumOff val="80000"/>
              </a:schemeClr>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normAutofit/>
            </a:bodyPr>
            <a:lstStyle/>
            <a:p>
              <a:pPr algn="ctr" defTabSz="914400" fontAlgn="base">
                <a:spcBef>
                  <a:spcPct val="0"/>
                </a:spcBef>
                <a:spcAft>
                  <a:spcPct val="0"/>
                </a:spcAft>
              </a:pPr>
              <a:r>
                <a:rPr lang="en-US" sz="1200" b="1" dirty="0">
                  <a:solidFill>
                    <a:schemeClr val="tx2">
                      <a:lumMod val="50000"/>
                    </a:schemeClr>
                  </a:solidFill>
                </a:rPr>
                <a:t>Console</a:t>
              </a:r>
            </a:p>
            <a:p>
              <a:pPr algn="ctr" defTabSz="914400" fontAlgn="base">
                <a:spcBef>
                  <a:spcPct val="0"/>
                </a:spcBef>
                <a:spcAft>
                  <a:spcPct val="0"/>
                </a:spcAft>
              </a:pPr>
              <a:r>
                <a:rPr lang="en-US" sz="1200" b="1" dirty="0">
                  <a:solidFill>
                    <a:schemeClr val="tx2">
                      <a:lumMod val="50000"/>
                    </a:schemeClr>
                  </a:solidFill>
                  <a:latin typeface="Arial" charset="0"/>
                </a:rPr>
                <a:t>Pane</a:t>
              </a:r>
            </a:p>
          </p:txBody>
        </p:sp>
      </p:grpSp>
    </p:spTree>
    <p:extLst>
      <p:ext uri="{BB962C8B-B14F-4D97-AF65-F5344CB8AC3E}">
        <p14:creationId xmlns:p14="http://schemas.microsoft.com/office/powerpoint/2010/main" val="19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2" presetClass="entr" presetSubtype="4"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4000"/>
                            </p:stCondLst>
                            <p:childTnLst>
                              <p:par>
                                <p:cTn id="17" presetID="22" presetClass="entr" presetSubtype="4" fill="hold" nodeType="after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err="1"/>
              <a:t>Vivado</a:t>
            </a:r>
            <a:r>
              <a:rPr lang="en-US" dirty="0"/>
              <a:t> HLS can be run under Windows 7/8.1/10,  Red Hat Linux, SUSE OS, and Ubuntu</a:t>
            </a:r>
          </a:p>
          <a:p>
            <a:r>
              <a:rPr lang="en-US" dirty="0" err="1"/>
              <a:t>Vivado</a:t>
            </a:r>
            <a:r>
              <a:rPr lang="en-US" dirty="0"/>
              <a:t> HLS can be invoked through GUI and command line in Windows OS, and command line in Linux</a:t>
            </a:r>
          </a:p>
          <a:p>
            <a:r>
              <a:rPr lang="en-US" dirty="0" err="1"/>
              <a:t>Vivado</a:t>
            </a:r>
            <a:r>
              <a:rPr lang="en-US" dirty="0"/>
              <a:t> HLS project creation wizard involves </a:t>
            </a:r>
          </a:p>
          <a:p>
            <a:pPr lvl="1"/>
            <a:r>
              <a:rPr lang="en-US" dirty="0"/>
              <a:t>Defining project name and location</a:t>
            </a:r>
          </a:p>
          <a:p>
            <a:pPr lvl="1"/>
            <a:r>
              <a:rPr lang="en-US" dirty="0"/>
              <a:t>Adding design files</a:t>
            </a:r>
          </a:p>
          <a:p>
            <a:pPr lvl="1"/>
            <a:r>
              <a:rPr lang="en-US" dirty="0"/>
              <a:t>Specifying </a:t>
            </a:r>
            <a:r>
              <a:rPr lang="en-US" dirty="0" err="1"/>
              <a:t>testbench</a:t>
            </a:r>
            <a:r>
              <a:rPr lang="en-US" dirty="0"/>
              <a:t> files</a:t>
            </a:r>
          </a:p>
          <a:p>
            <a:pPr lvl="1"/>
            <a:r>
              <a:rPr lang="en-US" dirty="0"/>
              <a:t>Selecting clock and technology</a:t>
            </a:r>
            <a:endParaRPr lang="en-US" sz="1900" dirty="0"/>
          </a:p>
          <a:p>
            <a:r>
              <a:rPr lang="en-US" dirty="0"/>
              <a:t>The top-level module in </a:t>
            </a:r>
            <a:r>
              <a:rPr lang="en-US" dirty="0" err="1"/>
              <a:t>testbench</a:t>
            </a:r>
            <a:r>
              <a:rPr lang="en-US" dirty="0"/>
              <a:t> is main() whereas top-level module in the design is the function to be synthesized</a:t>
            </a:r>
          </a:p>
          <a:p>
            <a:pPr>
              <a:buNone/>
            </a:pPr>
            <a:endParaRPr lang="en-US" dirty="0"/>
          </a:p>
        </p:txBody>
      </p:sp>
      <p:sp>
        <p:nvSpPr>
          <p:cNvPr id="7" name="Slide Number Placeholder 6"/>
          <p:cNvSpPr>
            <a:spLocks noGrp="1"/>
          </p:cNvSpPr>
          <p:nvPr>
            <p:ph type="sldNum" sz="quarter" idx="10"/>
          </p:nvPr>
        </p:nvSpPr>
        <p:spPr/>
        <p:txBody>
          <a:bodyPr/>
          <a:lstStyle/>
          <a:p>
            <a:pPr>
              <a:defRPr/>
            </a:pPr>
            <a:r>
              <a:rPr lang="en-US" dirty="0"/>
              <a:t>Using </a:t>
            </a:r>
            <a:r>
              <a:rPr lang="en-US" dirty="0" err="1"/>
              <a:t>Vivado</a:t>
            </a:r>
            <a:r>
              <a:rPr lang="en-US" dirty="0"/>
              <a:t> HLS 12 - </a:t>
            </a:r>
            <a:fld id="{060BD193-E118-4B16-863C-C8C12C675E3E}" type="slidenum">
              <a:rPr lang="en-US" smtClean="0"/>
              <a:pPr>
                <a:defRPr/>
              </a:pPr>
              <a:t>70</a:t>
            </a:fld>
            <a:endParaRPr lang="en-US" dirty="0"/>
          </a:p>
        </p:txBody>
      </p:sp>
      <p:sp>
        <p:nvSpPr>
          <p:cNvPr id="6"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70</a:t>
            </a:fld>
            <a:endParaRPr lang="en-US" sz="1000" dirty="0">
              <a:solidFill>
                <a:schemeClr val="bg1"/>
              </a:solidFill>
              <a:latin typeface="Arial" charset="0"/>
              <a:ea typeface="ＭＳ Ｐゴシック" pitchFamily="34" charset="-128"/>
              <a:cs typeface="Arial" charset="0"/>
            </a:endParaRPr>
          </a:p>
        </p:txBody>
      </p:sp>
    </p:spTree>
    <p:extLst>
      <p:ext uri="{BB962C8B-B14F-4D97-AF65-F5344CB8AC3E}">
        <p14:creationId xmlns:p14="http://schemas.microsoft.com/office/powerpoint/2010/main" val="3130950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Vitis HLS project directory consists of</a:t>
            </a:r>
          </a:p>
          <a:p>
            <a:pPr lvl="1"/>
            <a:r>
              <a:rPr lang="en-US" dirty="0"/>
              <a:t>*.prj project file</a:t>
            </a:r>
          </a:p>
          <a:p>
            <a:pPr lvl="1"/>
            <a:r>
              <a:rPr lang="en-US" dirty="0"/>
              <a:t>Multiple solutions directories</a:t>
            </a:r>
          </a:p>
          <a:p>
            <a:pPr lvl="1"/>
            <a:r>
              <a:rPr lang="en-US" dirty="0"/>
              <a:t>Each solution directory may contain</a:t>
            </a:r>
          </a:p>
          <a:p>
            <a:pPr lvl="2"/>
            <a:r>
              <a:rPr lang="en-US" dirty="0" err="1"/>
              <a:t>impl</a:t>
            </a:r>
            <a:r>
              <a:rPr lang="en-US" dirty="0"/>
              <a:t>, </a:t>
            </a:r>
            <a:r>
              <a:rPr lang="en-US" dirty="0" err="1"/>
              <a:t>synth</a:t>
            </a:r>
            <a:r>
              <a:rPr lang="en-US" dirty="0"/>
              <a:t>, and </a:t>
            </a:r>
            <a:r>
              <a:rPr lang="en-US" dirty="0" err="1"/>
              <a:t>sim</a:t>
            </a:r>
            <a:r>
              <a:rPr lang="en-US" dirty="0"/>
              <a:t> directories</a:t>
            </a:r>
          </a:p>
          <a:p>
            <a:pPr lvl="2"/>
            <a:r>
              <a:rPr lang="en-US" dirty="0"/>
              <a:t>The </a:t>
            </a:r>
            <a:r>
              <a:rPr lang="en-US" dirty="0" err="1"/>
              <a:t>impl</a:t>
            </a:r>
            <a:r>
              <a:rPr lang="en-US" dirty="0"/>
              <a:t> directory consists of </a:t>
            </a:r>
            <a:r>
              <a:rPr lang="en-US" dirty="0" err="1"/>
              <a:t>ip</a:t>
            </a:r>
            <a:r>
              <a:rPr lang="en-US" dirty="0"/>
              <a:t>, </a:t>
            </a:r>
            <a:r>
              <a:rPr lang="en-US" dirty="0" err="1"/>
              <a:t>verilog</a:t>
            </a:r>
            <a:r>
              <a:rPr lang="en-US" dirty="0"/>
              <a:t>, and </a:t>
            </a:r>
            <a:r>
              <a:rPr lang="en-US" dirty="0" err="1"/>
              <a:t>vhdl</a:t>
            </a:r>
            <a:r>
              <a:rPr lang="en-US" dirty="0"/>
              <a:t> folders</a:t>
            </a:r>
          </a:p>
          <a:p>
            <a:pPr lvl="2"/>
            <a:r>
              <a:rPr lang="en-US" dirty="0"/>
              <a:t>The synth directory consists of reports, </a:t>
            </a:r>
            <a:r>
              <a:rPr lang="en-US" dirty="0" err="1"/>
              <a:t>vhdl</a:t>
            </a:r>
            <a:r>
              <a:rPr lang="en-US" dirty="0"/>
              <a:t>, and </a:t>
            </a:r>
            <a:r>
              <a:rPr lang="en-US" dirty="0" err="1"/>
              <a:t>verilog</a:t>
            </a:r>
            <a:r>
              <a:rPr lang="en-US" dirty="0"/>
              <a:t> folders</a:t>
            </a:r>
          </a:p>
          <a:p>
            <a:pPr lvl="2"/>
            <a:r>
              <a:rPr lang="en-US" dirty="0"/>
              <a:t>The </a:t>
            </a:r>
            <a:r>
              <a:rPr lang="en-US" dirty="0" err="1"/>
              <a:t>sim</a:t>
            </a:r>
            <a:r>
              <a:rPr lang="en-US" dirty="0"/>
              <a:t> directory consists of </a:t>
            </a:r>
            <a:r>
              <a:rPr lang="en-US" dirty="0" err="1"/>
              <a:t>testbench</a:t>
            </a:r>
            <a:r>
              <a:rPr lang="en-US" dirty="0"/>
              <a:t> and simulation files</a:t>
            </a:r>
          </a:p>
        </p:txBody>
      </p:sp>
      <p:sp>
        <p:nvSpPr>
          <p:cNvPr id="6" name="Slide Number Placeholder 5"/>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71</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3559-9C0A-4854-8EE9-F81048C27ACF}"/>
              </a:ext>
            </a:extLst>
          </p:cNvPr>
          <p:cNvSpPr>
            <a:spLocks noGrp="1"/>
          </p:cNvSpPr>
          <p:nvPr>
            <p:ph type="title"/>
          </p:nvPr>
        </p:nvSpPr>
        <p:spPr>
          <a:xfrm>
            <a:off x="873932" y="2971081"/>
            <a:ext cx="7700157" cy="761747"/>
          </a:xfrm>
        </p:spPr>
        <p:txBody>
          <a:bodyPr/>
          <a:lstStyle/>
          <a:p>
            <a:r>
              <a:rPr lang="en-US" altLang="zh-CN" dirty="0"/>
              <a:t>Project Creation using Vitis HLS</a:t>
            </a:r>
            <a:endParaRPr lang="zh-CN" altLang="en-US" dirty="0"/>
          </a:p>
        </p:txBody>
      </p:sp>
    </p:spTree>
    <p:extLst>
      <p:ext uri="{BB962C8B-B14F-4D97-AF65-F5344CB8AC3E}">
        <p14:creationId xmlns:p14="http://schemas.microsoft.com/office/powerpoint/2010/main" val="36902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Vitis HLS Projects and Solutions</a:t>
            </a:r>
          </a:p>
        </p:txBody>
      </p:sp>
      <p:sp>
        <p:nvSpPr>
          <p:cNvPr id="3" name="Content Placeholder 2"/>
          <p:cNvSpPr>
            <a:spLocks noGrp="1"/>
          </p:cNvSpPr>
          <p:nvPr>
            <p:ph idx="1"/>
          </p:nvPr>
        </p:nvSpPr>
        <p:spPr>
          <a:xfrm>
            <a:off x="611030" y="1133102"/>
            <a:ext cx="10515600" cy="4759404"/>
          </a:xfrm>
        </p:spPr>
        <p:txBody>
          <a:bodyPr>
            <a:noAutofit/>
          </a:bodyPr>
          <a:lstStyle/>
          <a:p>
            <a:r>
              <a:rPr lang="en-US" dirty="0"/>
              <a:t>Vitis HLS is project based</a:t>
            </a:r>
          </a:p>
          <a:p>
            <a:pPr lvl="1"/>
            <a:r>
              <a:rPr lang="en-US" dirty="0"/>
              <a:t>A project specifies the source code which will be synthesized </a:t>
            </a:r>
          </a:p>
          <a:p>
            <a:pPr lvl="1"/>
            <a:r>
              <a:rPr lang="en-US" dirty="0"/>
              <a:t>Each project is based on one set of source code</a:t>
            </a:r>
          </a:p>
          <a:p>
            <a:pPr lvl="1"/>
            <a:r>
              <a:rPr lang="en-US" dirty="0"/>
              <a:t>Each project has a user specified name</a:t>
            </a:r>
          </a:p>
          <a:p>
            <a:r>
              <a:rPr lang="en-US" dirty="0"/>
              <a:t>A project can contain multiple solutions</a:t>
            </a:r>
          </a:p>
          <a:p>
            <a:pPr lvl="1"/>
            <a:r>
              <a:rPr lang="en-US" dirty="0"/>
              <a:t>Solutions are different implementations of the same code</a:t>
            </a:r>
          </a:p>
          <a:p>
            <a:pPr lvl="1"/>
            <a:r>
              <a:rPr lang="en-US" dirty="0"/>
              <a:t>Auto-named solution1, solution2, etc.</a:t>
            </a:r>
          </a:p>
          <a:p>
            <a:pPr lvl="1"/>
            <a:r>
              <a:rPr lang="en-US" dirty="0"/>
              <a:t>Supports user specified names</a:t>
            </a:r>
          </a:p>
          <a:p>
            <a:pPr lvl="1"/>
            <a:r>
              <a:rPr lang="en-US" dirty="0"/>
              <a:t>Solutions can have different clock frequencies, target technologies, synthesis directives</a:t>
            </a:r>
          </a:p>
          <a:p>
            <a:r>
              <a:rPr lang="en-US" dirty="0"/>
              <a:t>Projects and solutions are stored in a hierarchical directory structure</a:t>
            </a:r>
          </a:p>
          <a:p>
            <a:pPr lvl="1"/>
            <a:r>
              <a:rPr lang="en-US" dirty="0"/>
              <a:t>Top-level is the project directory</a:t>
            </a:r>
          </a:p>
          <a:p>
            <a:pPr lvl="1"/>
            <a:r>
              <a:rPr lang="en-US" dirty="0"/>
              <a:t>The disk directory structure is identical to the structure shown in the GUI project explorer (except for source code location) </a:t>
            </a:r>
          </a:p>
        </p:txBody>
      </p:sp>
      <p:sp>
        <p:nvSpPr>
          <p:cNvPr id="19" name="Slide Number Placeholder 18"/>
          <p:cNvSpPr>
            <a:spLocks noGrp="1"/>
          </p:cNvSpPr>
          <p:nvPr>
            <p:ph type="sldNum" sz="quarter" idx="10"/>
          </p:nvPr>
        </p:nvSpPr>
        <p:spPr/>
        <p:txBody>
          <a:bodyPr/>
          <a:lstStyle/>
          <a:p>
            <a:pPr>
              <a:defRPr/>
            </a:pPr>
            <a:r>
              <a:rPr lang="en-US" dirty="0"/>
              <a:t>Using Vitis HLS 12 - </a:t>
            </a:r>
            <a:fld id="{060BD193-E118-4B16-863C-C8C12C675E3E}" type="slidenum">
              <a:rPr lang="en-US" smtClean="0"/>
              <a:pPr>
                <a:defRPr/>
              </a:pPr>
              <a:t>9</a:t>
            </a:fld>
            <a:endParaRPr lang="en-US" dirty="0"/>
          </a:p>
        </p:txBody>
      </p:sp>
      <p:sp>
        <p:nvSpPr>
          <p:cNvPr id="9" name="TextBox 8"/>
          <p:cNvSpPr txBox="1"/>
          <p:nvPr/>
        </p:nvSpPr>
        <p:spPr>
          <a:xfrm>
            <a:off x="7663006" y="3817676"/>
            <a:ext cx="122864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Project Level</a:t>
            </a:r>
          </a:p>
        </p:txBody>
      </p:sp>
      <p:cxnSp>
        <p:nvCxnSpPr>
          <p:cNvPr id="11" name="Straight Arrow Connector 10"/>
          <p:cNvCxnSpPr/>
          <p:nvPr/>
        </p:nvCxnSpPr>
        <p:spPr>
          <a:xfrm rot="5400000" flipH="1" flipV="1">
            <a:off x="8598903"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3" name="Right Brace 12"/>
          <p:cNvSpPr/>
          <p:nvPr/>
        </p:nvSpPr>
        <p:spPr>
          <a:xfrm>
            <a:off x="10805787" y="1583980"/>
            <a:ext cx="307160" cy="1075340"/>
          </a:xfrm>
          <a:prstGeom prst="rightBrace">
            <a:avLst/>
          </a:pr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TextBox 13"/>
          <p:cNvSpPr txBox="1"/>
          <p:nvPr/>
        </p:nvSpPr>
        <p:spPr>
          <a:xfrm>
            <a:off x="11112948" y="2006437"/>
            <a:ext cx="107506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Source</a:t>
            </a:r>
          </a:p>
        </p:txBody>
      </p:sp>
      <p:sp>
        <p:nvSpPr>
          <p:cNvPr id="15" name="TextBox 14"/>
          <p:cNvSpPr txBox="1"/>
          <p:nvPr/>
        </p:nvSpPr>
        <p:spPr>
          <a:xfrm>
            <a:off x="9423566" y="3817676"/>
            <a:ext cx="1382220" cy="276999"/>
          </a:xfrm>
          <a:prstGeom prst="rect">
            <a:avLst/>
          </a:prstGeom>
          <a:solidFill>
            <a:srgbClr val="FF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b="1" dirty="0"/>
              <a:t>Solution Level</a:t>
            </a:r>
          </a:p>
        </p:txBody>
      </p:sp>
      <p:cxnSp>
        <p:nvCxnSpPr>
          <p:cNvPr id="16" name="Straight Arrow Connector 15"/>
          <p:cNvCxnSpPr/>
          <p:nvPr/>
        </p:nvCxnSpPr>
        <p:spPr>
          <a:xfrm rot="5400000" flipH="1" flipV="1">
            <a:off x="9358485" y="3739808"/>
            <a:ext cx="230432" cy="2117"/>
          </a:xfrm>
          <a:prstGeom prst="straightConnector1">
            <a:avLst/>
          </a:prstGeom>
          <a:ln>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18" name="Slide Number Placeholder 5"/>
          <p:cNvSpPr txBox="1">
            <a:spLocks/>
          </p:cNvSpPr>
          <p:nvPr/>
        </p:nvSpPr>
        <p:spPr>
          <a:xfrm>
            <a:off x="611030" y="6347782"/>
            <a:ext cx="1117309" cy="244475"/>
          </a:xfrm>
          <a:prstGeom prst="rect">
            <a:avLst/>
          </a:prstGeom>
        </p:spPr>
        <p:txBody>
          <a:bodyPr/>
          <a:lstStyle/>
          <a:p>
            <a:pPr defTabSz="457200" fontAlgn="base">
              <a:spcBef>
                <a:spcPct val="0"/>
              </a:spcBef>
              <a:spcAft>
                <a:spcPct val="0"/>
              </a:spcAft>
              <a:defRPr/>
            </a:pPr>
            <a:r>
              <a:rPr lang="en-US" sz="1000">
                <a:solidFill>
                  <a:schemeClr val="bg1"/>
                </a:solidFill>
                <a:latin typeface="Arial" charset="0"/>
                <a:ea typeface="ＭＳ Ｐゴシック" pitchFamily="34" charset="-128"/>
                <a:cs typeface="Arial" charset="0"/>
              </a:rPr>
              <a:t>12- </a:t>
            </a:r>
            <a:fld id="{0E88F696-905B-490D-9D4B-033243675593}" type="slidenum">
              <a:rPr lang="en-US" sz="1000">
                <a:solidFill>
                  <a:schemeClr val="bg1"/>
                </a:solidFill>
                <a:latin typeface="Arial" charset="0"/>
                <a:ea typeface="ＭＳ Ｐゴシック" pitchFamily="34" charset="-128"/>
                <a:cs typeface="Arial" charset="0"/>
              </a:rPr>
              <a:pPr defTabSz="457200" fontAlgn="base">
                <a:spcBef>
                  <a:spcPct val="0"/>
                </a:spcBef>
                <a:spcAft>
                  <a:spcPct val="0"/>
                </a:spcAft>
                <a:defRPr/>
              </a:pPr>
              <a:t>9</a:t>
            </a:fld>
            <a:endParaRPr lang="en-US" sz="1000" dirty="0">
              <a:solidFill>
                <a:schemeClr val="bg1"/>
              </a:solidFill>
              <a:latin typeface="Arial" charset="0"/>
              <a:ea typeface="ＭＳ Ｐゴシック" pitchFamily="34" charset="-128"/>
              <a:cs typeface="Arial" charset="0"/>
            </a:endParaRPr>
          </a:p>
        </p:txBody>
      </p:sp>
      <p:pic>
        <p:nvPicPr>
          <p:cNvPr id="6" name="图片 5" descr="文本&#10;&#10;描述已自动生成">
            <a:extLst>
              <a:ext uri="{FF2B5EF4-FFF2-40B4-BE49-F238E27FC236}">
                <a16:creationId xmlns:a16="http://schemas.microsoft.com/office/drawing/2014/main" id="{196641D4-C0F0-4BA3-BD5B-1B1EE01B1611}"/>
              </a:ext>
            </a:extLst>
          </p:cNvPr>
          <p:cNvPicPr>
            <a:picLocks noChangeAspect="1"/>
          </p:cNvPicPr>
          <p:nvPr/>
        </p:nvPicPr>
        <p:blipFill>
          <a:blip r:embed="rId2"/>
          <a:stretch>
            <a:fillRect/>
          </a:stretch>
        </p:blipFill>
        <p:spPr>
          <a:xfrm>
            <a:off x="8168046" y="856676"/>
            <a:ext cx="2609193" cy="2743200"/>
          </a:xfrm>
          <a:prstGeom prst="rect">
            <a:avLst/>
          </a:prstGeom>
        </p:spPr>
      </p:pic>
    </p:spTree>
  </p:cSld>
  <p:clrMapOvr>
    <a:masterClrMapping/>
  </p:clrMapOvr>
</p:sld>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amd-corporate-ppt-template-2021" id="{7CC915E4-ED56-F440-A372-8A06D175C5EE}" vid="{9CD3E2E4-A2A3-2840-AEBD-8A66C25293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3AA4F4-3B34-2743-ACD6-F6D573A82AF7}">
  <we:reference id="f9ac8e4d-ed29-46df-aca6-61a4f7a9a1d6" version="1.0.0.1"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00A9B6178BD498632E37D0AD5CC8E" ma:contentTypeVersion="3" ma:contentTypeDescription="Create a new document." ma:contentTypeScope="" ma:versionID="fbaca91dc24b034817257c3a25d93af0">
  <xsd:schema xmlns:xsd="http://www.w3.org/2001/XMLSchema" xmlns:xs="http://www.w3.org/2001/XMLSchema" xmlns:p="http://schemas.microsoft.com/office/2006/metadata/properties" xmlns:ns2="ee71d666-e06f-4bed-b53d-75a975332d6d" targetNamespace="http://schemas.microsoft.com/office/2006/metadata/properties" ma:root="true" ma:fieldsID="14a92504b4f4f9b68fc7bcdaff1e0a50" ns2:_="">
    <xsd:import namespace="ee71d666-e06f-4bed-b53d-75a975332d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1d666-e06f-4bed-b53d-75a975332d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DF82DF-52AA-4D1D-AC7B-8F45A830C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1d666-e06f-4bed-b53d-75a975332d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E94A12-9E97-40EB-A974-3BC9F5C18103}">
  <ds:schemaRefs>
    <ds:schemaRef ds:uri="http://schemas.microsoft.com/sharepoint/v3/contenttype/forms"/>
  </ds:schemaRefs>
</ds:datastoreItem>
</file>

<file path=customXml/itemProps3.xml><?xml version="1.0" encoding="utf-8"?>
<ds:datastoreItem xmlns:ds="http://schemas.openxmlformats.org/officeDocument/2006/customXml" ds:itemID="{860316F9-D49B-43D3-B1A5-38BBC2E765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e71d666-e06f-4bed-b53d-75a975332d6d"/>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4401</Words>
  <Application>Microsoft Office PowerPoint</Application>
  <PresentationFormat>宽屏</PresentationFormat>
  <Paragraphs>753</Paragraphs>
  <Slides>71</Slides>
  <Notes>7</Notes>
  <HiddenSlides>27</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71</vt:i4>
      </vt:variant>
    </vt:vector>
  </HeadingPairs>
  <TitlesOfParts>
    <vt:vector size="78" baseType="lpstr">
      <vt:lpstr>Arial</vt:lpstr>
      <vt:lpstr>Courier New</vt:lpstr>
      <vt:lpstr>Microsoft Sans Serif</vt:lpstr>
      <vt:lpstr>Verdana</vt:lpstr>
      <vt:lpstr>Webdings</vt:lpstr>
      <vt:lpstr>Wingdings 3</vt:lpstr>
      <vt:lpstr>Xilinx-5</vt:lpstr>
      <vt:lpstr>Using Vitis HLS</vt:lpstr>
      <vt:lpstr>Objectives</vt:lpstr>
      <vt:lpstr>Outline</vt:lpstr>
      <vt:lpstr>Invoke Vitis HLS from the terminal</vt:lpstr>
      <vt:lpstr>Invoke Vivado HLS from Windows Menu</vt:lpstr>
      <vt:lpstr>Vitis HLS GUI</vt:lpstr>
      <vt:lpstr>Vivado HLS GUI</vt:lpstr>
      <vt:lpstr>Project Creation using Vitis HLS</vt:lpstr>
      <vt:lpstr>Vitis HLS Projects and Solutions</vt:lpstr>
      <vt:lpstr>Vivado HLS Projects and Solutions</vt:lpstr>
      <vt:lpstr>Vitis HLS Step 1: Create or Open a project</vt:lpstr>
      <vt:lpstr>Vivado HLS Step 1: Create or Open a project</vt:lpstr>
      <vt:lpstr>Project Wizard</vt:lpstr>
      <vt:lpstr>Project Wizard</vt:lpstr>
      <vt:lpstr>Define Project &amp; Directory</vt:lpstr>
      <vt:lpstr>Define Project &amp; Directory</vt:lpstr>
      <vt:lpstr>Add Design Source Files</vt:lpstr>
      <vt:lpstr>Add Design Source Files</vt:lpstr>
      <vt:lpstr>Specify Test Bench Files</vt:lpstr>
      <vt:lpstr>Specify Test Bench Files</vt:lpstr>
      <vt:lpstr>Test benches I</vt:lpstr>
      <vt:lpstr>Test benches II</vt:lpstr>
      <vt:lpstr>Solution Configuration</vt:lpstr>
      <vt:lpstr>Solution Configuration</vt:lpstr>
      <vt:lpstr>Selecting Part and Implementation Engine</vt:lpstr>
      <vt:lpstr>Selecting Part and Implementation Engine</vt:lpstr>
      <vt:lpstr>Clock Specification</vt:lpstr>
      <vt:lpstr>A Vitis HLS Project</vt:lpstr>
      <vt:lpstr>A Vivado HLS Project</vt:lpstr>
      <vt:lpstr>Vitis HLS GUI Toolbar</vt:lpstr>
      <vt:lpstr>Vivado HLS GUI Toolbar</vt:lpstr>
      <vt:lpstr>Files: Views, Edits &amp; Information</vt:lpstr>
      <vt:lpstr>Files: Views, Edits &amp; Information</vt:lpstr>
      <vt:lpstr>Synthesis to IPXACT Flow</vt:lpstr>
      <vt:lpstr>Synthesis</vt:lpstr>
      <vt:lpstr>Synthesis</vt:lpstr>
      <vt:lpstr>Vitis HLS : RTL Verification</vt:lpstr>
      <vt:lpstr>RTL Verification: Under-the-Hood</vt:lpstr>
      <vt:lpstr>C/RTL Co-simulation</vt:lpstr>
      <vt:lpstr>C/RTL Co-simulation</vt:lpstr>
      <vt:lpstr>Simulation Results</vt:lpstr>
      <vt:lpstr>Simulation Results</vt:lpstr>
      <vt:lpstr>Vitis HLS : RTL Export</vt:lpstr>
      <vt:lpstr>Vivado HLS : RTL Export</vt:lpstr>
      <vt:lpstr>RTL Export Support</vt:lpstr>
      <vt:lpstr>RTL Export: Synthesis</vt:lpstr>
      <vt:lpstr>RTL Export: IP Repositories</vt:lpstr>
      <vt:lpstr>RTL Export for Implementation</vt:lpstr>
      <vt:lpstr>RTL Export for Implementation</vt:lpstr>
      <vt:lpstr>RTL Export (Place and Route Option) Results</vt:lpstr>
      <vt:lpstr>RTL Export (Place and Route Option) Results</vt:lpstr>
      <vt:lpstr>RTL Export Results (Place and Route Option Unchecked)</vt:lpstr>
      <vt:lpstr>RTL Export Results (Place and Route Option Unchecked)</vt:lpstr>
      <vt:lpstr>Design Analysis</vt:lpstr>
      <vt:lpstr>Analysis Perspective</vt:lpstr>
      <vt:lpstr>Performance Analysis</vt:lpstr>
      <vt:lpstr>Performance Analysis</vt:lpstr>
      <vt:lpstr>Resources Analysis</vt:lpstr>
      <vt:lpstr>Resources Analysis</vt:lpstr>
      <vt:lpstr>Function Call Graph</vt:lpstr>
      <vt:lpstr>Other Ways to use Vitis HLS</vt:lpstr>
      <vt:lpstr>Command Line Interface: Batch Mode</vt:lpstr>
      <vt:lpstr>Using Vitis HLS CLI</vt:lpstr>
      <vt:lpstr>Using Tcl Commands</vt:lpstr>
      <vt:lpstr>Using Tcl Commands</vt:lpstr>
      <vt:lpstr>Help</vt:lpstr>
      <vt:lpstr>Help</vt:lpstr>
      <vt:lpstr>Summary</vt:lpstr>
      <vt:lpstr>Summary</vt:lpstr>
      <vt:lpstr>Summary</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(Read Instructions Below)</dc:title>
  <dc:subject/>
  <dc:creator/>
  <cp:keywords>Public</cp:keywords>
  <dc:description/>
  <cp:revision>2</cp:revision>
  <dcterms:created xsi:type="dcterms:W3CDTF">2019-10-16T21:50:31Z</dcterms:created>
  <dcterms:modified xsi:type="dcterms:W3CDTF">2022-03-28T08:14:47Z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ilinxClassification">
    <vt:lpwstr>Public</vt:lpwstr>
  </property>
  <property fmtid="{D5CDD505-2E9C-101B-9397-08002B2CF9AE}" pid="3" name="IDENTIFIER">
    <vt:lpwstr>12B622CE-7949-4BC8-8A85-7A5041597B9E</vt:lpwstr>
  </property>
  <property fmtid="{D5CDD505-2E9C-101B-9397-08002B2CF9AE}" pid="4" name="TitusGUID">
    <vt:lpwstr>1a704261-93fb-4099-929b-2f3883c79513</vt:lpwstr>
  </property>
  <property fmtid="{D5CDD505-2E9C-101B-9397-08002B2CF9AE}" pid="5" name="ContentTypeId">
    <vt:lpwstr>0x01010058A00A9B6178BD498632E37D0AD5CC8E</vt:lpwstr>
  </property>
  <property fmtid="{D5CDD505-2E9C-101B-9397-08002B2CF9AE}" pid="6" name="VisualMarkings">
    <vt:lpwstr>Yes</vt:lpwstr>
  </property>
  <property fmtid="{D5CDD505-2E9C-101B-9397-08002B2CF9AE}" pid="7" name="PublicationYear">
    <vt:lpwstr>2022</vt:lpwstr>
  </property>
</Properties>
</file>